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handoutMasterIdLst>
    <p:handoutMasterId r:id="rId46"/>
  </p:handoutMasterIdLst>
  <p:sldIdLst>
    <p:sldId id="379" r:id="rId2"/>
    <p:sldId id="833" r:id="rId3"/>
    <p:sldId id="834" r:id="rId4"/>
    <p:sldId id="835" r:id="rId5"/>
    <p:sldId id="836" r:id="rId6"/>
    <p:sldId id="837" r:id="rId7"/>
    <p:sldId id="838" r:id="rId8"/>
    <p:sldId id="615" r:id="rId9"/>
    <p:sldId id="812" r:id="rId10"/>
    <p:sldId id="813" r:id="rId11"/>
    <p:sldId id="753" r:id="rId12"/>
    <p:sldId id="748" r:id="rId13"/>
    <p:sldId id="724" r:id="rId14"/>
    <p:sldId id="725" r:id="rId15"/>
    <p:sldId id="801" r:id="rId16"/>
    <p:sldId id="824" r:id="rId17"/>
    <p:sldId id="798" r:id="rId18"/>
    <p:sldId id="843" r:id="rId19"/>
    <p:sldId id="839" r:id="rId20"/>
    <p:sldId id="840" r:id="rId21"/>
    <p:sldId id="841" r:id="rId22"/>
    <p:sldId id="818" r:id="rId23"/>
    <p:sldId id="732" r:id="rId24"/>
    <p:sldId id="842" r:id="rId25"/>
    <p:sldId id="822" r:id="rId26"/>
    <p:sldId id="823" r:id="rId27"/>
    <p:sldId id="785" r:id="rId28"/>
    <p:sldId id="758" r:id="rId29"/>
    <p:sldId id="759" r:id="rId30"/>
    <p:sldId id="760" r:id="rId31"/>
    <p:sldId id="825" r:id="rId32"/>
    <p:sldId id="826" r:id="rId33"/>
    <p:sldId id="827" r:id="rId34"/>
    <p:sldId id="828" r:id="rId35"/>
    <p:sldId id="829" r:id="rId36"/>
    <p:sldId id="821" r:id="rId37"/>
    <p:sldId id="819" r:id="rId38"/>
    <p:sldId id="830" r:id="rId39"/>
    <p:sldId id="831" r:id="rId40"/>
    <p:sldId id="820" r:id="rId41"/>
    <p:sldId id="832" r:id="rId42"/>
    <p:sldId id="807" r:id="rId43"/>
    <p:sldId id="612" r:id="rId4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60EB2"/>
    <a:srgbClr val="FF0000"/>
    <a:srgbClr val="000000"/>
    <a:srgbClr val="FFC000"/>
    <a:srgbClr val="007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786" autoAdjust="0"/>
    <p:restoredTop sz="93467" autoAdjust="0"/>
  </p:normalViewPr>
  <p:slideViewPr>
    <p:cSldViewPr snapToGrid="0" snapToObjects="1">
      <p:cViewPr varScale="1">
        <p:scale>
          <a:sx n="121" d="100"/>
          <a:sy n="121" d="100"/>
        </p:scale>
        <p:origin x="-126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9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554AB51D-E292-934A-A44A-1604F77157A3}" type="datetime1">
              <a:rPr lang="en-US"/>
              <a:pPr>
                <a:defRPr/>
              </a:pPr>
              <a:t>8/23/2012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5AD44809-FE40-5A4C-944B-C6DECC38F7CA}" type="slidenum">
              <a:rPr lang="en-US"/>
              <a:pPr>
                <a:defRPr/>
              </a:pPr>
              <a:t>‹#›</a:t>
            </a:fld>
            <a:endParaRPr lang="en-US"/>
          </a:p>
        </p:txBody>
      </p:sp>
    </p:spTree>
    <p:extLst>
      <p:ext uri="{BB962C8B-B14F-4D97-AF65-F5344CB8AC3E}">
        <p14:creationId xmlns:p14="http://schemas.microsoft.com/office/powerpoint/2010/main" val="1656870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78A0F349-9D1C-9447-88B2-874E0D0661FE}" type="datetime1">
              <a:rPr lang="en-US"/>
              <a:pPr>
                <a:defRPr/>
              </a:pPr>
              <a:t>8/23/2012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02FB862D-99F9-6643-A4DC-F4E27D405DEB}" type="slidenum">
              <a:rPr lang="en-US"/>
              <a:pPr>
                <a:defRPr/>
              </a:pPr>
              <a:t>‹#›</a:t>
            </a:fld>
            <a:endParaRPr lang="en-US"/>
          </a:p>
        </p:txBody>
      </p:sp>
    </p:spTree>
    <p:extLst>
      <p:ext uri="{BB962C8B-B14F-4D97-AF65-F5344CB8AC3E}">
        <p14:creationId xmlns:p14="http://schemas.microsoft.com/office/powerpoint/2010/main" val="165846390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FB862D-99F9-6643-A4DC-F4E27D405DE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FB862D-99F9-6643-A4DC-F4E27D405DEB}" type="slidenum">
              <a:rPr lang="en-US" smtClean="0"/>
              <a:pPr>
                <a:defRPr/>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669F818C-0803-4465-B4BA-71C728216363}" type="slidenum">
              <a:rPr lang="en-US" smtClean="0"/>
              <a:pPr>
                <a:defRPr/>
              </a:pPr>
              <a:t>38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65B74077-AE6E-4EBD-BDB8-22CFF48A8189}" type="slidenum">
              <a:rPr lang="en-US" smtClean="0"/>
              <a:pPr>
                <a:defRPr/>
              </a:pPr>
              <a:t>39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FB862D-99F9-6643-A4DC-F4E27D405DEB}" type="slidenum">
              <a:rPr lang="en-US" smtClean="0"/>
              <a:pPr>
                <a:defRPr/>
              </a:pPr>
              <a:t>41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FB862D-99F9-6643-A4DC-F4E27D405DEB}" type="slidenum">
              <a:rPr lang="en-US" smtClean="0"/>
              <a:pPr>
                <a:defRPr/>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FB862D-99F9-6643-A4DC-F4E27D405DEB}"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FB862D-99F9-6643-A4DC-F4E27D405DEB}"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FB862D-99F9-6643-A4DC-F4E27D405DEB}"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FB862D-99F9-6643-A4DC-F4E27D405DEB}"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FB862D-99F9-6643-A4DC-F4E27D405DEB}"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Trent Alexander, CIC Conference Presentation on IPUMS, 10/11/07</a:t>
            </a:r>
          </a:p>
        </p:txBody>
      </p:sp>
      <p:sp>
        <p:nvSpPr>
          <p:cNvPr id="5" name="Rectangle 7"/>
          <p:cNvSpPr>
            <a:spLocks noGrp="1" noChangeArrowheads="1"/>
          </p:cNvSpPr>
          <p:nvPr>
            <p:ph type="sldNum" sz="quarter" idx="5"/>
          </p:nvPr>
        </p:nvSpPr>
        <p:spPr>
          <a:ln/>
        </p:spPr>
        <p:txBody>
          <a:bodyPr/>
          <a:lstStyle/>
          <a:p>
            <a:fld id="{A838221D-9505-4236-A27C-5EB4518C077B}" type="slidenum">
              <a:rPr lang="en-US"/>
              <a:pPr/>
              <a:t>14</a:t>
            </a:fld>
            <a:endParaRPr lang="en-US"/>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xfrm>
            <a:off x="934113" y="4416099"/>
            <a:ext cx="5142177" cy="4182457"/>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FB862D-99F9-6643-A4DC-F4E27D405DEB}" type="slidenum">
              <a:rPr lang="en-US" smtClean="0"/>
              <a:pPr>
                <a:defRPr/>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6ACD5006-CFF3-4931-9541-ABBFE923BF4A}" type="slidenum">
              <a:rPr lang="en-US" smtClean="0">
                <a:latin typeface="Arial" pitchFamily="34" charset="0"/>
                <a:ea typeface="ＭＳ Ｐゴシック" pitchFamily="34" charset="-128"/>
              </a:rPr>
              <a:pPr/>
              <a:t>16</a:t>
            </a:fld>
            <a:endParaRPr lang="en-US" smtClean="0">
              <a:latin typeface="Arial" pitchFamily="34" charset="0"/>
              <a:ea typeface="ＭＳ Ｐゴシック" pitchFamily="34" charset="-128"/>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xfrm>
            <a:off x="701849" y="4416425"/>
            <a:ext cx="5608320" cy="4183063"/>
          </a:xfrm>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124325" y="1987550"/>
            <a:ext cx="914400" cy="914400"/>
          </a:xfrm>
          <a:prstGeom prst="ellipse">
            <a:avLst/>
          </a:prstGeom>
          <a:blipFill rotWithShape="1">
            <a:blip r:embed="rId3" cstate="print">
              <a:extLst>
                <a:ext uri="{28A0092B-C50C-407E-A947-70E740481C1C}">
                  <a14:useLocalDpi xmlns:a14="http://schemas.microsoft.com/office/drawing/2010/main" val="0"/>
                </a:ext>
              </a:extLst>
            </a:blip>
            <a:stretch>
              <a:fillRect/>
            </a:stretch>
          </a:blip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3555685"/>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1225" y="916801"/>
            <a:ext cx="4972676" cy="4972676"/>
          </a:xfrm>
          <a:prstGeom prst="rect">
            <a:avLst/>
          </a:prstGeom>
        </p:spPr>
      </p:pic>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301752" y="1527048"/>
            <a:ext cx="8503920" cy="4572000"/>
          </a:xfrm>
        </p:spPr>
        <p:txBody>
          <a:bodyPr/>
          <a:lstStyle>
            <a:lvl2pPr marL="547688" indent="-273050">
              <a:buClr>
                <a:schemeClr val="accent1"/>
              </a:buClr>
              <a:buSzPct val="80000"/>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1625" y="255956"/>
            <a:ext cx="8534400" cy="758825"/>
          </a:xfrm>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4" name="Oval 13"/>
          <p:cNvSpPr/>
          <p:nvPr userDrawn="1"/>
        </p:nvSpPr>
        <p:spPr>
          <a:xfrm>
            <a:off x="58312" y="6304452"/>
            <a:ext cx="457200" cy="457200"/>
          </a:xfrm>
          <a:prstGeom prst="ellipse">
            <a:avLst/>
          </a:prstGeom>
          <a:blipFill rotWithShape="1">
            <a:blip r:embed="rId2" cstate="print">
              <a:extLst>
                <a:ext uri="{28A0092B-C50C-407E-A947-70E740481C1C}">
                  <a14:useLocalDpi xmlns:a14="http://schemas.microsoft.com/office/drawing/2010/main" val="0"/>
                </a:ext>
              </a:extLst>
            </a:blip>
            <a:stretch>
              <a:fillRect/>
            </a:stretch>
          </a:blip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3" name="Rectangle 2"/>
          <p:cNvSpPr>
            <a:spLocks noChangeArrowheads="1"/>
          </p:cNvSpPr>
          <p:nvPr userDrawn="1"/>
        </p:nvSpPr>
        <p:spPr bwMode="white">
          <a:xfrm>
            <a:off x="0" y="-1"/>
            <a:ext cx="196850" cy="6391276"/>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4" name="Rectangle 3"/>
          <p:cNvSpPr>
            <a:spLocks noChangeArrowheads="1"/>
          </p:cNvSpPr>
          <p:nvPr userDrawn="1"/>
        </p:nvSpPr>
        <p:spPr bwMode="white">
          <a:xfrm>
            <a:off x="8851900" y="0"/>
            <a:ext cx="196850" cy="66960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6" name="Rectangle 5"/>
          <p:cNvSpPr>
            <a:spLocks noChangeArrowheads="1"/>
          </p:cNvSpPr>
          <p:nvPr userDrawn="1"/>
        </p:nvSpPr>
        <p:spPr bwMode="white">
          <a:xfrm>
            <a:off x="196850" y="0"/>
            <a:ext cx="8655050" cy="6731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7"/>
          <p:cNvSpPr>
            <a:spLocks noGrp="1"/>
          </p:cNvSpPr>
          <p:nvPr>
            <p:ph sz="quarter" idx="1"/>
          </p:nvPr>
        </p:nvSpPr>
        <p:spPr>
          <a:xfrm>
            <a:off x="301752" y="1527048"/>
            <a:ext cx="8503920" cy="4572000"/>
          </a:xfrm>
        </p:spPr>
        <p:txBody>
          <a:bodyPr/>
          <a:lstStyle>
            <a:lvl1pPr>
              <a:buNone/>
              <a:defRPr baseline="0"/>
            </a:lvl1pPr>
            <a:lvl2pPr marL="547688" indent="-141288">
              <a:buClrTx/>
              <a:buSzPct val="90000"/>
              <a:buFont typeface="Arial"/>
              <a:buChar char="•"/>
              <a:defRPr/>
            </a:lvl2pPr>
            <a:lvl3pPr>
              <a:buClr>
                <a:schemeClr val="accent2">
                  <a:lumMod val="75000"/>
                </a:schemeClr>
              </a:buClr>
              <a:buFont typeface="Wingdings" charset="2"/>
              <a:buChar char=""/>
              <a:defRPr/>
            </a:lvl3pPr>
            <a:lvl4pPr>
              <a:buClr>
                <a:schemeClr val="accent3">
                  <a:lumMod val="75000"/>
                </a:schemeClr>
              </a:buClr>
              <a:buFont typeface="Wingdings" charset="2"/>
              <a:buChar char=""/>
              <a:defRPr/>
            </a:lvl4pPr>
            <a:lvl5pPr>
              <a:buClr>
                <a:schemeClr val="accent4">
                  <a:lumMod val="75000"/>
                </a:schemeClr>
              </a:buClr>
              <a:buFont typeface="Courier New"/>
              <a:buChar char="o"/>
              <a:defRPr baseline="0"/>
            </a:lvl5pPr>
            <a:lvl6pPr>
              <a:buClr>
                <a:schemeClr val="accent5">
                  <a:lumMod val="75000"/>
                </a:schemeClr>
              </a:buClr>
              <a:defRPr>
                <a:solidFill>
                  <a:schemeClr val="tx2"/>
                </a:solidFill>
              </a:defRPr>
            </a:lvl6pPr>
          </a:lstStyle>
          <a:p>
            <a:pPr lvl="0"/>
            <a:endParaRPr lang="en-US" dirty="0" smtClean="0"/>
          </a:p>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0"/>
            <a:endParaRPr lang="en-US" dirty="0" smtClean="0"/>
          </a:p>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A18736-9F45-447B-A8C3-718CFC6BFDD5}" type="datetimeFigureOut">
              <a:rPr lang="en-US" smtClean="0">
                <a:solidFill>
                  <a:prstClr val="black">
                    <a:tint val="75000"/>
                  </a:prstClr>
                </a:solidFill>
              </a:rPr>
              <a:pPr/>
              <a:t>8/23/2012</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6101E6-F3D5-4E4E-93F4-6FA6D11962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839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892925"/>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6" name="Rectangle 15"/>
          <p:cNvSpPr>
            <a:spLocks noChangeArrowheads="1"/>
          </p:cNvSpPr>
          <p:nvPr/>
        </p:nvSpPr>
        <p:spPr bwMode="white">
          <a:xfrm>
            <a:off x="3175"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038" name="Title Placeholder 21"/>
          <p:cNvSpPr>
            <a:spLocks noGrp="1"/>
          </p:cNvSpPr>
          <p:nvPr>
            <p:ph type="title"/>
          </p:nvPr>
        </p:nvSpPr>
        <p:spPr bwMode="auto">
          <a:xfrm>
            <a:off x="301625" y="437376"/>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Oval 23"/>
          <p:cNvSpPr/>
          <p:nvPr userDrawn="1"/>
        </p:nvSpPr>
        <p:spPr>
          <a:xfrm>
            <a:off x="60886" y="6307138"/>
            <a:ext cx="457200" cy="457200"/>
          </a:xfrm>
          <a:prstGeom prst="ellipse">
            <a:avLst/>
          </a:prstGeom>
          <a:blipFill rotWithShape="1">
            <a:blip r:embed="rId10" cstate="print">
              <a:extLst>
                <a:ext uri="{28A0092B-C50C-407E-A947-70E740481C1C}">
                  <a14:useLocalDpi xmlns:a14="http://schemas.microsoft.com/office/drawing/2010/main" val="0"/>
                </a:ext>
              </a:extLst>
            </a:blip>
            <a:stretch>
              <a:fillRect/>
            </a:stretch>
          </a:blip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92" r:id="rId2"/>
    <p:sldLayoutId id="2147483685" r:id="rId3"/>
    <p:sldLayoutId id="2147483688" r:id="rId4"/>
    <p:sldLayoutId id="2147483689" r:id="rId5"/>
    <p:sldLayoutId id="2147483690" r:id="rId6"/>
    <p:sldLayoutId id="2147483691" r:id="rId7"/>
    <p:sldLayoutId id="2147483693" r:id="rId8"/>
  </p:sldLayoutIdLst>
  <p:timing>
    <p:tnLst>
      <p:par>
        <p:cTn id="1" dur="indefinite" restart="never" nodeType="tmRoot"/>
      </p:par>
    </p:tnLst>
  </p:timing>
  <p:hf sldNum="0" hdr="0"/>
  <p:txStyles>
    <p:titleStyle>
      <a:lvl1pPr algn="ctr" rtl="0" fontAlgn="base">
        <a:spcBef>
          <a:spcPct val="0"/>
        </a:spcBef>
        <a:spcAft>
          <a:spcPct val="0"/>
        </a:spcAft>
        <a:defRPr sz="4000" kern="1200">
          <a:solidFill>
            <a:srgbClr val="88A44D"/>
          </a:solidFill>
          <a:latin typeface="+mj-lt"/>
          <a:ea typeface="ＭＳ Ｐゴシック" charset="-128"/>
          <a:cs typeface="ＭＳ Ｐゴシック" charset="-128"/>
        </a:defRPr>
      </a:lvl1pPr>
      <a:lvl2pPr algn="ctr" rtl="0" fontAlgn="base">
        <a:spcBef>
          <a:spcPct val="0"/>
        </a:spcBef>
        <a:spcAft>
          <a:spcPct val="0"/>
        </a:spcAft>
        <a:defRPr sz="3300">
          <a:solidFill>
            <a:srgbClr val="88A44D"/>
          </a:solidFill>
          <a:latin typeface="Georgia" charset="0"/>
          <a:ea typeface="ＭＳ Ｐゴシック" charset="-128"/>
          <a:cs typeface="ＭＳ Ｐゴシック" charset="-128"/>
        </a:defRPr>
      </a:lvl2pPr>
      <a:lvl3pPr algn="ctr" rtl="0" fontAlgn="base">
        <a:spcBef>
          <a:spcPct val="0"/>
        </a:spcBef>
        <a:spcAft>
          <a:spcPct val="0"/>
        </a:spcAft>
        <a:defRPr sz="3300">
          <a:solidFill>
            <a:srgbClr val="88A44D"/>
          </a:solidFill>
          <a:latin typeface="Georgia" charset="0"/>
          <a:ea typeface="ＭＳ Ｐゴシック" charset="-128"/>
          <a:cs typeface="ＭＳ Ｐゴシック" charset="-128"/>
        </a:defRPr>
      </a:lvl3pPr>
      <a:lvl4pPr algn="ctr" rtl="0" fontAlgn="base">
        <a:spcBef>
          <a:spcPct val="0"/>
        </a:spcBef>
        <a:spcAft>
          <a:spcPct val="0"/>
        </a:spcAft>
        <a:defRPr sz="3300">
          <a:solidFill>
            <a:srgbClr val="88A44D"/>
          </a:solidFill>
          <a:latin typeface="Georgia" charset="0"/>
          <a:ea typeface="ＭＳ Ｐゴシック" charset="-128"/>
          <a:cs typeface="ＭＳ Ｐゴシック" charset="-128"/>
        </a:defRPr>
      </a:lvl4pPr>
      <a:lvl5pPr algn="ctr" rtl="0" fontAlgn="base">
        <a:spcBef>
          <a:spcPct val="0"/>
        </a:spcBef>
        <a:spcAft>
          <a:spcPct val="0"/>
        </a:spcAft>
        <a:defRPr sz="3300">
          <a:solidFill>
            <a:srgbClr val="88A44D"/>
          </a:solidFill>
          <a:latin typeface="Georgia" charset="0"/>
          <a:ea typeface="ＭＳ Ｐゴシック" charset="-128"/>
          <a:cs typeface="ＭＳ Ｐゴシック" charset="-128"/>
        </a:defRPr>
      </a:lvl5pPr>
      <a:lvl6pPr marL="457200" algn="ctr" rtl="0" fontAlgn="base">
        <a:spcBef>
          <a:spcPct val="0"/>
        </a:spcBef>
        <a:spcAft>
          <a:spcPct val="0"/>
        </a:spcAft>
        <a:defRPr sz="3300">
          <a:solidFill>
            <a:srgbClr val="88A44D"/>
          </a:solidFill>
          <a:latin typeface="Georgia" charset="0"/>
          <a:ea typeface="ＭＳ Ｐゴシック" charset="-128"/>
          <a:cs typeface="ＭＳ Ｐゴシック" charset="-128"/>
        </a:defRPr>
      </a:lvl6pPr>
      <a:lvl7pPr marL="914400" algn="ctr" rtl="0" fontAlgn="base">
        <a:spcBef>
          <a:spcPct val="0"/>
        </a:spcBef>
        <a:spcAft>
          <a:spcPct val="0"/>
        </a:spcAft>
        <a:defRPr sz="3300">
          <a:solidFill>
            <a:srgbClr val="88A44D"/>
          </a:solidFill>
          <a:latin typeface="Georgia" charset="0"/>
          <a:ea typeface="ＭＳ Ｐゴシック" charset="-128"/>
          <a:cs typeface="ＭＳ Ｐゴシック" charset="-128"/>
        </a:defRPr>
      </a:lvl7pPr>
      <a:lvl8pPr marL="1371600" algn="ctr" rtl="0" fontAlgn="base">
        <a:spcBef>
          <a:spcPct val="0"/>
        </a:spcBef>
        <a:spcAft>
          <a:spcPct val="0"/>
        </a:spcAft>
        <a:defRPr sz="3300">
          <a:solidFill>
            <a:srgbClr val="88A44D"/>
          </a:solidFill>
          <a:latin typeface="Georgia" charset="0"/>
          <a:ea typeface="ＭＳ Ｐゴシック" charset="-128"/>
          <a:cs typeface="ＭＳ Ｐゴシック" charset="-128"/>
        </a:defRPr>
      </a:lvl8pPr>
      <a:lvl9pPr marL="1828800" algn="ctr" rtl="0" fontAlgn="base">
        <a:spcBef>
          <a:spcPct val="0"/>
        </a:spcBef>
        <a:spcAft>
          <a:spcPct val="0"/>
        </a:spcAft>
        <a:defRPr sz="3300">
          <a:solidFill>
            <a:srgbClr val="88A44D"/>
          </a:solidFill>
          <a:latin typeface="Georgia" charset="0"/>
          <a:ea typeface="ＭＳ Ｐゴシック" charset="-128"/>
          <a:cs typeface="ＭＳ Ｐゴシック" charset="-128"/>
        </a:defRPr>
      </a:lvl9pPr>
    </p:titleStyle>
    <p:bodyStyle>
      <a:lvl1pPr marL="273050" indent="-273050" algn="l" rtl="0" fontAlgn="base">
        <a:spcBef>
          <a:spcPct val="20000"/>
        </a:spcBef>
        <a:spcAft>
          <a:spcPct val="0"/>
        </a:spcAft>
        <a:buClr>
          <a:schemeClr val="accent1"/>
        </a:buClr>
        <a:buSzPct val="85000"/>
        <a:buFont typeface="Wingdings 2" charset="2"/>
        <a:buChar char=""/>
        <a:defRPr sz="3000" kern="1200">
          <a:solidFill>
            <a:schemeClr val="tx1"/>
          </a:solidFill>
          <a:latin typeface="+mn-lt"/>
          <a:ea typeface="ＭＳ Ｐゴシック" charset="-128"/>
          <a:cs typeface="ＭＳ Ｐゴシック" charset="-128"/>
        </a:defRPr>
      </a:lvl1pPr>
      <a:lvl2pPr marL="547688" indent="-273050" algn="l" rtl="0" fontAlgn="base">
        <a:spcBef>
          <a:spcPct val="20000"/>
        </a:spcBef>
        <a:spcAft>
          <a:spcPct val="0"/>
        </a:spcAft>
        <a:buClr>
          <a:schemeClr val="accent2"/>
        </a:buClr>
        <a:buSzPct val="70000"/>
        <a:buFont typeface="Wingdings" charset="2"/>
        <a:buChar char=""/>
        <a:defRPr sz="2200" kern="1200">
          <a:solidFill>
            <a:schemeClr val="tx2"/>
          </a:solidFill>
          <a:latin typeface="+mn-lt"/>
          <a:ea typeface="ＭＳ Ｐゴシック" charset="-128"/>
          <a:cs typeface="+mn-cs"/>
        </a:defRPr>
      </a:lvl2pPr>
      <a:lvl3pPr marL="822325" indent="-228600" algn="l" rtl="0" fontAlgn="base">
        <a:spcBef>
          <a:spcPct val="20000"/>
        </a:spcBef>
        <a:spcAft>
          <a:spcPct val="0"/>
        </a:spcAft>
        <a:buClr>
          <a:srgbClr val="9BBB59"/>
        </a:buClr>
        <a:buSzPct val="75000"/>
        <a:buFont typeface="Wingdings 2" charset="2"/>
        <a:buChar char=""/>
        <a:defRPr sz="2000" kern="1200">
          <a:solidFill>
            <a:schemeClr val="tx1"/>
          </a:solidFill>
          <a:latin typeface="+mn-lt"/>
          <a:ea typeface="ＭＳ Ｐゴシック" charset="-128"/>
          <a:cs typeface="+mn-cs"/>
        </a:defRPr>
      </a:lvl3pPr>
      <a:lvl4pPr marL="1096963" indent="-228600" algn="l" rtl="0" fontAlgn="base">
        <a:spcBef>
          <a:spcPct val="20000"/>
        </a:spcBef>
        <a:spcAft>
          <a:spcPct val="0"/>
        </a:spcAft>
        <a:buClr>
          <a:srgbClr val="8064A2"/>
        </a:buClr>
        <a:buSzPct val="70000"/>
        <a:buFont typeface="Wingdings" charset="2"/>
        <a:buChar char=""/>
        <a:defRPr sz="2000" kern="1200">
          <a:solidFill>
            <a:schemeClr val="tx2"/>
          </a:solidFill>
          <a:latin typeface="+mn-lt"/>
          <a:ea typeface="ＭＳ Ｐゴシック" charset="-128"/>
          <a:cs typeface="+mn-cs"/>
        </a:defRPr>
      </a:lvl4pPr>
      <a:lvl5pPr marL="1371600" indent="-228600" algn="l" rtl="0" fontAlgn="base">
        <a:spcBef>
          <a:spcPct val="20000"/>
        </a:spcBef>
        <a:spcAft>
          <a:spcPct val="0"/>
        </a:spcAft>
        <a:buClr>
          <a:srgbClr val="4BACC6"/>
        </a:buClr>
        <a:buChar char="•"/>
        <a:defRPr kern="1200">
          <a:solidFill>
            <a:schemeClr val="tx1"/>
          </a:solidFill>
          <a:latin typeface="+mn-lt"/>
          <a:ea typeface="ＭＳ Ｐゴシック"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22.wmf"/><Relationship Id="rId4" Type="http://schemas.openxmlformats.org/officeDocument/2006/relationships/oleObject" Target="../embeddings/Microsoft_Word_97_-_2003_Document1.doc"/></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jpe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https://mail.google.com/mail/?ui=2&amp;ik=08b0ec1e13&amp;view=att&amp;th=12667892b1ca745e&amp;attid=0.2&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1906" name="Picture 2" descr="X:\Outreach\Terra_Pop_logo_3-20-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786" y="2202180"/>
            <a:ext cx="7344079" cy="19841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22400" y="5230368"/>
            <a:ext cx="2171621" cy="109118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19"/>
          <p:cNvSpPr/>
          <p:nvPr/>
        </p:nvSpPr>
        <p:spPr>
          <a:xfrm>
            <a:off x="1039887" y="4309872"/>
            <a:ext cx="1635896" cy="124968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Rectangle 21"/>
          <p:cNvSpPr/>
          <p:nvPr/>
        </p:nvSpPr>
        <p:spPr>
          <a:xfrm>
            <a:off x="4253156" y="5910581"/>
            <a:ext cx="2531692" cy="64226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 name="Group 43"/>
          <p:cNvGrpSpPr>
            <a:grpSpLocks noChangeAspect="1"/>
          </p:cNvGrpSpPr>
          <p:nvPr/>
        </p:nvGrpSpPr>
        <p:grpSpPr bwMode="auto">
          <a:xfrm>
            <a:off x="1005669" y="2574305"/>
            <a:ext cx="1755832" cy="1333189"/>
            <a:chOff x="0" y="0"/>
            <a:chExt cx="756" cy="513"/>
          </a:xfrm>
        </p:grpSpPr>
        <p:grpSp>
          <p:nvGrpSpPr>
            <p:cNvPr id="3" name="Group 44"/>
            <p:cNvGrpSpPr>
              <a:grpSpLocks/>
            </p:cNvGrpSpPr>
            <p:nvPr/>
          </p:nvGrpSpPr>
          <p:grpSpPr bwMode="auto">
            <a:xfrm>
              <a:off x="0" y="0"/>
              <a:ext cx="754" cy="512"/>
              <a:chOff x="0" y="0"/>
              <a:chExt cx="755" cy="513"/>
            </a:xfrm>
          </p:grpSpPr>
          <p:sp>
            <p:nvSpPr>
              <p:cNvPr id="12" name="Freeform 45"/>
              <p:cNvSpPr>
                <a:spLocks noChangeArrowheads="1"/>
              </p:cNvSpPr>
              <p:nvPr/>
            </p:nvSpPr>
            <p:spPr bwMode="auto">
              <a:xfrm>
                <a:off x="0" y="0"/>
                <a:ext cx="707" cy="464"/>
              </a:xfrm>
              <a:custGeom>
                <a:avLst/>
                <a:gdLst/>
                <a:ahLst/>
                <a:cxnLst>
                  <a:cxn ang="0">
                    <a:pos x="68" y="464"/>
                  </a:cxn>
                  <a:cxn ang="0">
                    <a:pos x="34" y="455"/>
                  </a:cxn>
                  <a:cxn ang="0">
                    <a:pos x="9" y="430"/>
                  </a:cxn>
                  <a:cxn ang="0">
                    <a:pos x="0" y="396"/>
                  </a:cxn>
                  <a:cxn ang="0">
                    <a:pos x="0" y="68"/>
                  </a:cxn>
                  <a:cxn ang="0">
                    <a:pos x="9" y="34"/>
                  </a:cxn>
                  <a:cxn ang="0">
                    <a:pos x="34" y="9"/>
                  </a:cxn>
                  <a:cxn ang="0">
                    <a:pos x="68" y="0"/>
                  </a:cxn>
                  <a:cxn ang="0">
                    <a:pos x="639" y="0"/>
                  </a:cxn>
                  <a:cxn ang="0">
                    <a:pos x="673" y="9"/>
                  </a:cxn>
                  <a:cxn ang="0">
                    <a:pos x="698" y="34"/>
                  </a:cxn>
                  <a:cxn ang="0">
                    <a:pos x="707" y="68"/>
                  </a:cxn>
                  <a:cxn ang="0">
                    <a:pos x="707" y="396"/>
                  </a:cxn>
                  <a:cxn ang="0">
                    <a:pos x="698" y="430"/>
                  </a:cxn>
                  <a:cxn ang="0">
                    <a:pos x="673" y="455"/>
                  </a:cxn>
                  <a:cxn ang="0">
                    <a:pos x="639" y="464"/>
                  </a:cxn>
                  <a:cxn ang="0">
                    <a:pos x="68" y="464"/>
                  </a:cxn>
                </a:cxnLst>
                <a:rect l="0" t="0" r="r" b="b"/>
                <a:pathLst>
                  <a:path w="707" h="464">
                    <a:moveTo>
                      <a:pt x="68" y="464"/>
                    </a:moveTo>
                    <a:cubicBezTo>
                      <a:pt x="68" y="464"/>
                      <a:pt x="49" y="464"/>
                      <a:pt x="34" y="455"/>
                    </a:cubicBezTo>
                    <a:cubicBezTo>
                      <a:pt x="34" y="455"/>
                      <a:pt x="18" y="446"/>
                      <a:pt x="9" y="430"/>
                    </a:cubicBezTo>
                    <a:cubicBezTo>
                      <a:pt x="9" y="430"/>
                      <a:pt x="0" y="414"/>
                      <a:pt x="0" y="396"/>
                    </a:cubicBezTo>
                    <a:lnTo>
                      <a:pt x="0" y="68"/>
                    </a:lnTo>
                    <a:cubicBezTo>
                      <a:pt x="0" y="68"/>
                      <a:pt x="0" y="49"/>
                      <a:pt x="9" y="34"/>
                    </a:cubicBezTo>
                    <a:cubicBezTo>
                      <a:pt x="9" y="34"/>
                      <a:pt x="18" y="18"/>
                      <a:pt x="34" y="9"/>
                    </a:cubicBezTo>
                    <a:cubicBezTo>
                      <a:pt x="34" y="9"/>
                      <a:pt x="49" y="0"/>
                      <a:pt x="68" y="0"/>
                    </a:cubicBezTo>
                    <a:lnTo>
                      <a:pt x="639" y="0"/>
                    </a:lnTo>
                    <a:cubicBezTo>
                      <a:pt x="639" y="0"/>
                      <a:pt x="657" y="0"/>
                      <a:pt x="673" y="9"/>
                    </a:cubicBezTo>
                    <a:cubicBezTo>
                      <a:pt x="673" y="9"/>
                      <a:pt x="688" y="18"/>
                      <a:pt x="698" y="34"/>
                    </a:cubicBezTo>
                    <a:cubicBezTo>
                      <a:pt x="698" y="34"/>
                      <a:pt x="707" y="49"/>
                      <a:pt x="707" y="68"/>
                    </a:cubicBezTo>
                    <a:lnTo>
                      <a:pt x="707" y="396"/>
                    </a:lnTo>
                    <a:cubicBezTo>
                      <a:pt x="707" y="396"/>
                      <a:pt x="707" y="414"/>
                      <a:pt x="698" y="430"/>
                    </a:cubicBezTo>
                    <a:cubicBezTo>
                      <a:pt x="698" y="430"/>
                      <a:pt x="688" y="446"/>
                      <a:pt x="673" y="455"/>
                    </a:cubicBezTo>
                    <a:cubicBezTo>
                      <a:pt x="673" y="455"/>
                      <a:pt x="657" y="464"/>
                      <a:pt x="639" y="464"/>
                    </a:cubicBezTo>
                    <a:lnTo>
                      <a:pt x="68" y="464"/>
                    </a:lnTo>
                  </a:path>
                </a:pathLst>
              </a:custGeom>
              <a:solidFill>
                <a:srgbClr val="FFFFFF"/>
              </a:solidFill>
              <a:ln w="9525">
                <a:noFill/>
                <a:round/>
                <a:headEnd type="none" w="sm" len="sm"/>
                <a:tailEnd type="none" w="sm" len="sm"/>
              </a:ln>
              <a:effectLst>
                <a:outerShdw blurRad="63500" dist="107763" dir="2700000" algn="ctr" rotWithShape="0">
                  <a:srgbClr val="000000">
                    <a:alpha val="30000"/>
                  </a:srgbClr>
                </a:outerShdw>
              </a:effectLst>
            </p:spPr>
            <p:txBody>
              <a:bodyPr>
                <a:prstTxWarp prst="textNoShape">
                  <a:avLst/>
                </a:prstTxWarp>
              </a:bodyPr>
              <a:lstStyle/>
              <a:p>
                <a:endParaRPr lang="en-US"/>
              </a:p>
            </p:txBody>
          </p:sp>
          <p:sp>
            <p:nvSpPr>
              <p:cNvPr id="13" name="Freeform 46"/>
              <p:cNvSpPr>
                <a:spLocks noChangeArrowheads="1"/>
              </p:cNvSpPr>
              <p:nvPr/>
            </p:nvSpPr>
            <p:spPr bwMode="auto">
              <a:xfrm>
                <a:off x="0" y="0"/>
                <a:ext cx="707" cy="68"/>
              </a:xfrm>
              <a:custGeom>
                <a:avLst/>
                <a:gdLst/>
                <a:ahLst/>
                <a:cxnLst>
                  <a:cxn ang="0">
                    <a:pos x="0" y="68"/>
                  </a:cxn>
                  <a:cxn ang="0">
                    <a:pos x="9" y="34"/>
                  </a:cxn>
                  <a:cxn ang="0">
                    <a:pos x="34" y="9"/>
                  </a:cxn>
                  <a:cxn ang="0">
                    <a:pos x="68" y="0"/>
                  </a:cxn>
                  <a:cxn ang="0">
                    <a:pos x="639" y="0"/>
                  </a:cxn>
                  <a:cxn ang="0">
                    <a:pos x="673" y="9"/>
                  </a:cxn>
                  <a:cxn ang="0">
                    <a:pos x="698" y="34"/>
                  </a:cxn>
                  <a:cxn ang="0">
                    <a:pos x="707" y="68"/>
                  </a:cxn>
                  <a:cxn ang="0">
                    <a:pos x="0" y="68"/>
                  </a:cxn>
                </a:cxnLst>
                <a:rect l="0" t="0" r="r" b="b"/>
                <a:pathLst>
                  <a:path w="707" h="68">
                    <a:moveTo>
                      <a:pt x="0" y="68"/>
                    </a:moveTo>
                    <a:cubicBezTo>
                      <a:pt x="0" y="68"/>
                      <a:pt x="0" y="49"/>
                      <a:pt x="9" y="34"/>
                    </a:cubicBezTo>
                    <a:cubicBezTo>
                      <a:pt x="9" y="34"/>
                      <a:pt x="18" y="18"/>
                      <a:pt x="34" y="9"/>
                    </a:cubicBezTo>
                    <a:cubicBezTo>
                      <a:pt x="34" y="9"/>
                      <a:pt x="49" y="0"/>
                      <a:pt x="68" y="0"/>
                    </a:cubicBezTo>
                    <a:lnTo>
                      <a:pt x="639" y="0"/>
                    </a:lnTo>
                    <a:cubicBezTo>
                      <a:pt x="639" y="0"/>
                      <a:pt x="657" y="0"/>
                      <a:pt x="673" y="9"/>
                    </a:cubicBezTo>
                    <a:cubicBezTo>
                      <a:pt x="673" y="9"/>
                      <a:pt x="688" y="18"/>
                      <a:pt x="698" y="34"/>
                    </a:cubicBezTo>
                    <a:cubicBezTo>
                      <a:pt x="698" y="34"/>
                      <a:pt x="707" y="49"/>
                      <a:pt x="707" y="68"/>
                    </a:cubicBezTo>
                    <a:lnTo>
                      <a:pt x="0" y="68"/>
                    </a:lnTo>
                  </a:path>
                </a:pathLst>
              </a:custGeom>
              <a:gradFill rotWithShape="0">
                <a:gsLst>
                  <a:gs pos="0">
                    <a:srgbClr val="FFFFFF"/>
                  </a:gs>
                  <a:gs pos="100000">
                    <a:srgbClr val="FFFFFF">
                      <a:alpha val="10001"/>
                    </a:srgbClr>
                  </a:gs>
                </a:gsLst>
                <a:lin ang="5400000" scaled="1"/>
              </a:gradFill>
              <a:ln w="9525">
                <a:noFill/>
                <a:round/>
                <a:headEnd type="none" w="sm" len="sm"/>
                <a:tailEnd type="none" w="sm" len="sm"/>
              </a:ln>
            </p:spPr>
            <p:txBody>
              <a:bodyPr>
                <a:prstTxWarp prst="textNoShape">
                  <a:avLst/>
                </a:prstTxWarp>
              </a:bodyPr>
              <a:lstStyle/>
              <a:p>
                <a:endParaRPr lang="en-US"/>
              </a:p>
            </p:txBody>
          </p:sp>
          <p:sp>
            <p:nvSpPr>
              <p:cNvPr id="15" name="Freeform 47"/>
              <p:cNvSpPr>
                <a:spLocks noChangeArrowheads="1"/>
              </p:cNvSpPr>
              <p:nvPr/>
            </p:nvSpPr>
            <p:spPr bwMode="auto">
              <a:xfrm flipV="1">
                <a:off x="0" y="396"/>
                <a:ext cx="707" cy="68"/>
              </a:xfrm>
              <a:custGeom>
                <a:avLst/>
                <a:gdLst/>
                <a:ahLst/>
                <a:cxnLst>
                  <a:cxn ang="0">
                    <a:pos x="0" y="68"/>
                  </a:cxn>
                  <a:cxn ang="0">
                    <a:pos x="9" y="34"/>
                  </a:cxn>
                  <a:cxn ang="0">
                    <a:pos x="34" y="9"/>
                  </a:cxn>
                  <a:cxn ang="0">
                    <a:pos x="68" y="0"/>
                  </a:cxn>
                  <a:cxn ang="0">
                    <a:pos x="639" y="0"/>
                  </a:cxn>
                  <a:cxn ang="0">
                    <a:pos x="673" y="9"/>
                  </a:cxn>
                  <a:cxn ang="0">
                    <a:pos x="698" y="34"/>
                  </a:cxn>
                  <a:cxn ang="0">
                    <a:pos x="707" y="68"/>
                  </a:cxn>
                  <a:cxn ang="0">
                    <a:pos x="0" y="68"/>
                  </a:cxn>
                </a:cxnLst>
                <a:rect l="0" t="0" r="r" b="b"/>
                <a:pathLst>
                  <a:path w="707" h="68">
                    <a:moveTo>
                      <a:pt x="0" y="68"/>
                    </a:moveTo>
                    <a:cubicBezTo>
                      <a:pt x="0" y="68"/>
                      <a:pt x="0" y="49"/>
                      <a:pt x="9" y="34"/>
                    </a:cubicBezTo>
                    <a:cubicBezTo>
                      <a:pt x="9" y="34"/>
                      <a:pt x="18" y="18"/>
                      <a:pt x="34" y="9"/>
                    </a:cubicBezTo>
                    <a:cubicBezTo>
                      <a:pt x="34" y="9"/>
                      <a:pt x="49" y="0"/>
                      <a:pt x="68" y="0"/>
                    </a:cubicBezTo>
                    <a:lnTo>
                      <a:pt x="639" y="0"/>
                    </a:lnTo>
                    <a:cubicBezTo>
                      <a:pt x="639" y="0"/>
                      <a:pt x="657" y="0"/>
                      <a:pt x="673" y="9"/>
                    </a:cubicBezTo>
                    <a:cubicBezTo>
                      <a:pt x="673" y="9"/>
                      <a:pt x="688" y="18"/>
                      <a:pt x="698" y="34"/>
                    </a:cubicBezTo>
                    <a:cubicBezTo>
                      <a:pt x="698" y="34"/>
                      <a:pt x="707" y="49"/>
                      <a:pt x="707" y="68"/>
                    </a:cubicBezTo>
                    <a:lnTo>
                      <a:pt x="0" y="68"/>
                    </a:lnTo>
                  </a:path>
                </a:pathLst>
              </a:custGeom>
              <a:gradFill rotWithShape="0">
                <a:gsLst>
                  <a:gs pos="0">
                    <a:srgbClr val="FFFFFF">
                      <a:alpha val="0"/>
                    </a:srgbClr>
                  </a:gs>
                  <a:gs pos="100000">
                    <a:srgbClr val="FFFFFF"/>
                  </a:gs>
                </a:gsLst>
                <a:lin ang="5400000" scaled="1"/>
              </a:gradFill>
              <a:ln w="9525">
                <a:noFill/>
                <a:round/>
                <a:headEnd type="none" w="sm" len="sm"/>
                <a:tailEnd type="none" w="sm" len="sm"/>
              </a:ln>
            </p:spPr>
            <p:txBody>
              <a:bodyPr>
                <a:prstTxWarp prst="textNoShape">
                  <a:avLst/>
                </a:prstTxWarp>
              </a:bodyPr>
              <a:lstStyle/>
              <a:p>
                <a:endParaRPr lang="en-US"/>
              </a:p>
            </p:txBody>
          </p:sp>
          <p:sp>
            <p:nvSpPr>
              <p:cNvPr id="16" name="Freeform 48"/>
              <p:cNvSpPr>
                <a:spLocks noChangeArrowheads="1"/>
              </p:cNvSpPr>
              <p:nvPr/>
            </p:nvSpPr>
            <p:spPr bwMode="auto">
              <a:xfrm>
                <a:off x="0" y="0"/>
                <a:ext cx="707" cy="464"/>
              </a:xfrm>
              <a:custGeom>
                <a:avLst/>
                <a:gdLst/>
                <a:ahLst/>
                <a:cxnLst>
                  <a:cxn ang="0">
                    <a:pos x="68" y="464"/>
                  </a:cxn>
                  <a:cxn ang="0">
                    <a:pos x="34" y="455"/>
                  </a:cxn>
                  <a:cxn ang="0">
                    <a:pos x="9" y="430"/>
                  </a:cxn>
                  <a:cxn ang="0">
                    <a:pos x="0" y="396"/>
                  </a:cxn>
                  <a:cxn ang="0">
                    <a:pos x="0" y="68"/>
                  </a:cxn>
                  <a:cxn ang="0">
                    <a:pos x="9" y="34"/>
                  </a:cxn>
                  <a:cxn ang="0">
                    <a:pos x="34" y="9"/>
                  </a:cxn>
                  <a:cxn ang="0">
                    <a:pos x="68" y="0"/>
                  </a:cxn>
                  <a:cxn ang="0">
                    <a:pos x="639" y="0"/>
                  </a:cxn>
                  <a:cxn ang="0">
                    <a:pos x="673" y="9"/>
                  </a:cxn>
                  <a:cxn ang="0">
                    <a:pos x="698" y="34"/>
                  </a:cxn>
                  <a:cxn ang="0">
                    <a:pos x="707" y="68"/>
                  </a:cxn>
                  <a:cxn ang="0">
                    <a:pos x="707" y="396"/>
                  </a:cxn>
                  <a:cxn ang="0">
                    <a:pos x="698" y="430"/>
                  </a:cxn>
                  <a:cxn ang="0">
                    <a:pos x="673" y="455"/>
                  </a:cxn>
                  <a:cxn ang="0">
                    <a:pos x="639" y="464"/>
                  </a:cxn>
                  <a:cxn ang="0">
                    <a:pos x="68" y="464"/>
                  </a:cxn>
                </a:cxnLst>
                <a:rect l="0" t="0" r="r" b="b"/>
                <a:pathLst>
                  <a:path w="707" h="464">
                    <a:moveTo>
                      <a:pt x="68" y="464"/>
                    </a:moveTo>
                    <a:cubicBezTo>
                      <a:pt x="68" y="464"/>
                      <a:pt x="49" y="464"/>
                      <a:pt x="34" y="455"/>
                    </a:cubicBezTo>
                    <a:cubicBezTo>
                      <a:pt x="34" y="455"/>
                      <a:pt x="18" y="446"/>
                      <a:pt x="9" y="430"/>
                    </a:cubicBezTo>
                    <a:cubicBezTo>
                      <a:pt x="9" y="430"/>
                      <a:pt x="0" y="414"/>
                      <a:pt x="0" y="396"/>
                    </a:cubicBezTo>
                    <a:lnTo>
                      <a:pt x="0" y="68"/>
                    </a:lnTo>
                    <a:cubicBezTo>
                      <a:pt x="0" y="68"/>
                      <a:pt x="0" y="49"/>
                      <a:pt x="9" y="34"/>
                    </a:cubicBezTo>
                    <a:cubicBezTo>
                      <a:pt x="9" y="34"/>
                      <a:pt x="18" y="18"/>
                      <a:pt x="34" y="9"/>
                    </a:cubicBezTo>
                    <a:cubicBezTo>
                      <a:pt x="34" y="9"/>
                      <a:pt x="49" y="0"/>
                      <a:pt x="68" y="0"/>
                    </a:cubicBezTo>
                    <a:lnTo>
                      <a:pt x="639" y="0"/>
                    </a:lnTo>
                    <a:cubicBezTo>
                      <a:pt x="639" y="0"/>
                      <a:pt x="657" y="0"/>
                      <a:pt x="673" y="9"/>
                    </a:cubicBezTo>
                    <a:cubicBezTo>
                      <a:pt x="673" y="9"/>
                      <a:pt x="688" y="18"/>
                      <a:pt x="698" y="34"/>
                    </a:cubicBezTo>
                    <a:cubicBezTo>
                      <a:pt x="698" y="34"/>
                      <a:pt x="707" y="49"/>
                      <a:pt x="707" y="68"/>
                    </a:cubicBezTo>
                    <a:lnTo>
                      <a:pt x="707" y="396"/>
                    </a:lnTo>
                    <a:cubicBezTo>
                      <a:pt x="707" y="396"/>
                      <a:pt x="707" y="414"/>
                      <a:pt x="698" y="430"/>
                    </a:cubicBezTo>
                    <a:cubicBezTo>
                      <a:pt x="698" y="430"/>
                      <a:pt x="688" y="446"/>
                      <a:pt x="673" y="455"/>
                    </a:cubicBezTo>
                    <a:cubicBezTo>
                      <a:pt x="673" y="455"/>
                      <a:pt x="657" y="464"/>
                      <a:pt x="639" y="464"/>
                    </a:cubicBezTo>
                    <a:lnTo>
                      <a:pt x="68" y="464"/>
                    </a:lnTo>
                  </a:path>
                </a:pathLst>
              </a:custGeom>
              <a:noFill/>
              <a:ln w="9525">
                <a:solidFill>
                  <a:srgbClr val="000000">
                    <a:alpha val="20001"/>
                  </a:srgbClr>
                </a:solidFill>
                <a:round/>
                <a:headEnd type="none" w="sm" len="sm"/>
                <a:tailEnd type="none" w="sm" len="sm"/>
              </a:ln>
              <a:effectLst>
                <a:outerShdw blurRad="63500" dist="107763" dir="2700000" algn="ctr" rotWithShape="0">
                  <a:srgbClr val="000000">
                    <a:alpha val="30000"/>
                  </a:srgbClr>
                </a:outerShdw>
              </a:effectLst>
            </p:spPr>
            <p:txBody>
              <a:bodyPr>
                <a:prstTxWarp prst="textNoShape">
                  <a:avLst/>
                </a:prstTxWarp>
              </a:bodyPr>
              <a:lstStyle/>
              <a:p>
                <a:endParaRPr lang="en-US"/>
              </a:p>
            </p:txBody>
          </p:sp>
        </p:grpSp>
        <p:pic>
          <p:nvPicPr>
            <p:cNvPr id="11" name="Picture 49"/>
            <p:cNvPicPr>
              <a:picLocks noChangeAspect="1" noChangeArrowheads="1"/>
            </p:cNvPicPr>
            <p:nvPr/>
          </p:nvPicPr>
          <p:blipFill>
            <a:blip r:embed="rId2" cstate="print"/>
            <a:srcRect/>
            <a:stretch>
              <a:fillRect/>
            </a:stretch>
          </p:blipFill>
          <p:spPr bwMode="auto">
            <a:xfrm>
              <a:off x="82" y="98"/>
              <a:ext cx="542" cy="267"/>
            </a:xfrm>
            <a:prstGeom prst="rect">
              <a:avLst/>
            </a:prstGeom>
            <a:noFill/>
          </p:spPr>
        </p:pic>
      </p:grpSp>
      <p:grpSp>
        <p:nvGrpSpPr>
          <p:cNvPr id="4" name="Group 21"/>
          <p:cNvGrpSpPr>
            <a:grpSpLocks noChangeAspect="1"/>
          </p:cNvGrpSpPr>
          <p:nvPr/>
        </p:nvGrpSpPr>
        <p:grpSpPr bwMode="auto">
          <a:xfrm>
            <a:off x="6266232" y="2494271"/>
            <a:ext cx="1803996" cy="1476749"/>
            <a:chOff x="0" y="0"/>
            <a:chExt cx="782" cy="572"/>
          </a:xfrm>
        </p:grpSpPr>
        <p:grpSp>
          <p:nvGrpSpPr>
            <p:cNvPr id="5" name="Group 22"/>
            <p:cNvGrpSpPr>
              <a:grpSpLocks/>
            </p:cNvGrpSpPr>
            <p:nvPr/>
          </p:nvGrpSpPr>
          <p:grpSpPr bwMode="auto">
            <a:xfrm>
              <a:off x="0" y="0"/>
              <a:ext cx="781" cy="571"/>
              <a:chOff x="0" y="0"/>
              <a:chExt cx="782" cy="572"/>
            </a:xfrm>
          </p:grpSpPr>
          <p:sp>
            <p:nvSpPr>
              <p:cNvPr id="24" name="Freeform 23"/>
              <p:cNvSpPr>
                <a:spLocks noChangeArrowheads="1"/>
              </p:cNvSpPr>
              <p:nvPr/>
            </p:nvSpPr>
            <p:spPr bwMode="auto">
              <a:xfrm>
                <a:off x="0" y="0"/>
                <a:ext cx="733" cy="523"/>
              </a:xfrm>
              <a:custGeom>
                <a:avLst/>
                <a:gdLst/>
                <a:ahLst/>
                <a:cxnLst>
                  <a:cxn ang="0">
                    <a:pos x="68" y="523"/>
                  </a:cxn>
                  <a:cxn ang="0">
                    <a:pos x="34" y="514"/>
                  </a:cxn>
                  <a:cxn ang="0">
                    <a:pos x="9" y="489"/>
                  </a:cxn>
                  <a:cxn ang="0">
                    <a:pos x="0" y="455"/>
                  </a:cxn>
                  <a:cxn ang="0">
                    <a:pos x="0" y="68"/>
                  </a:cxn>
                  <a:cxn ang="0">
                    <a:pos x="9" y="34"/>
                  </a:cxn>
                  <a:cxn ang="0">
                    <a:pos x="34" y="9"/>
                  </a:cxn>
                  <a:cxn ang="0">
                    <a:pos x="68" y="0"/>
                  </a:cxn>
                  <a:cxn ang="0">
                    <a:pos x="665" y="0"/>
                  </a:cxn>
                  <a:cxn ang="0">
                    <a:pos x="699" y="9"/>
                  </a:cxn>
                  <a:cxn ang="0">
                    <a:pos x="724" y="34"/>
                  </a:cxn>
                  <a:cxn ang="0">
                    <a:pos x="733" y="68"/>
                  </a:cxn>
                  <a:cxn ang="0">
                    <a:pos x="733" y="455"/>
                  </a:cxn>
                  <a:cxn ang="0">
                    <a:pos x="724" y="489"/>
                  </a:cxn>
                  <a:cxn ang="0">
                    <a:pos x="699" y="514"/>
                  </a:cxn>
                  <a:cxn ang="0">
                    <a:pos x="665" y="523"/>
                  </a:cxn>
                  <a:cxn ang="0">
                    <a:pos x="68" y="523"/>
                  </a:cxn>
                </a:cxnLst>
                <a:rect l="0" t="0" r="r" b="b"/>
                <a:pathLst>
                  <a:path w="733" h="523">
                    <a:moveTo>
                      <a:pt x="68" y="523"/>
                    </a:moveTo>
                    <a:cubicBezTo>
                      <a:pt x="68" y="523"/>
                      <a:pt x="49" y="523"/>
                      <a:pt x="34" y="514"/>
                    </a:cubicBezTo>
                    <a:cubicBezTo>
                      <a:pt x="34" y="514"/>
                      <a:pt x="18" y="505"/>
                      <a:pt x="9" y="489"/>
                    </a:cubicBezTo>
                    <a:cubicBezTo>
                      <a:pt x="9" y="489"/>
                      <a:pt x="0" y="474"/>
                      <a:pt x="0" y="455"/>
                    </a:cubicBezTo>
                    <a:lnTo>
                      <a:pt x="0" y="68"/>
                    </a:lnTo>
                    <a:cubicBezTo>
                      <a:pt x="0" y="68"/>
                      <a:pt x="0" y="49"/>
                      <a:pt x="9" y="34"/>
                    </a:cubicBezTo>
                    <a:cubicBezTo>
                      <a:pt x="9" y="34"/>
                      <a:pt x="18" y="18"/>
                      <a:pt x="34" y="9"/>
                    </a:cubicBezTo>
                    <a:cubicBezTo>
                      <a:pt x="34" y="9"/>
                      <a:pt x="49" y="0"/>
                      <a:pt x="68" y="0"/>
                    </a:cubicBezTo>
                    <a:lnTo>
                      <a:pt x="665" y="0"/>
                    </a:lnTo>
                    <a:cubicBezTo>
                      <a:pt x="665" y="0"/>
                      <a:pt x="683" y="0"/>
                      <a:pt x="699" y="9"/>
                    </a:cubicBezTo>
                    <a:cubicBezTo>
                      <a:pt x="699" y="9"/>
                      <a:pt x="715" y="18"/>
                      <a:pt x="724" y="34"/>
                    </a:cubicBezTo>
                    <a:cubicBezTo>
                      <a:pt x="724" y="34"/>
                      <a:pt x="733" y="49"/>
                      <a:pt x="733" y="68"/>
                    </a:cubicBezTo>
                    <a:lnTo>
                      <a:pt x="733" y="455"/>
                    </a:lnTo>
                    <a:cubicBezTo>
                      <a:pt x="733" y="455"/>
                      <a:pt x="733" y="474"/>
                      <a:pt x="724" y="489"/>
                    </a:cubicBezTo>
                    <a:cubicBezTo>
                      <a:pt x="724" y="489"/>
                      <a:pt x="715" y="505"/>
                      <a:pt x="699" y="514"/>
                    </a:cubicBezTo>
                    <a:cubicBezTo>
                      <a:pt x="699" y="514"/>
                      <a:pt x="683" y="523"/>
                      <a:pt x="665" y="523"/>
                    </a:cubicBezTo>
                    <a:lnTo>
                      <a:pt x="68" y="523"/>
                    </a:lnTo>
                  </a:path>
                </a:pathLst>
              </a:custGeom>
              <a:solidFill>
                <a:srgbClr val="FFFFFF"/>
              </a:solidFill>
              <a:ln w="9525">
                <a:noFill/>
                <a:round/>
                <a:headEnd type="none" w="sm" len="sm"/>
                <a:tailEnd type="none" w="sm" len="sm"/>
              </a:ln>
              <a:effectLst>
                <a:outerShdw blurRad="63500" dist="107763" dir="2700000" algn="ctr" rotWithShape="0">
                  <a:srgbClr val="000000">
                    <a:alpha val="30000"/>
                  </a:srgbClr>
                </a:outerShdw>
              </a:effectLst>
            </p:spPr>
            <p:txBody>
              <a:bodyPr>
                <a:prstTxWarp prst="textNoShape">
                  <a:avLst/>
                </a:prstTxWarp>
              </a:bodyPr>
              <a:lstStyle/>
              <a:p>
                <a:endParaRPr lang="en-US"/>
              </a:p>
            </p:txBody>
          </p:sp>
          <p:sp>
            <p:nvSpPr>
              <p:cNvPr id="25" name="Freeform 24"/>
              <p:cNvSpPr>
                <a:spLocks noChangeArrowheads="1"/>
              </p:cNvSpPr>
              <p:nvPr/>
            </p:nvSpPr>
            <p:spPr bwMode="auto">
              <a:xfrm>
                <a:off x="0" y="0"/>
                <a:ext cx="733" cy="68"/>
              </a:xfrm>
              <a:custGeom>
                <a:avLst/>
                <a:gdLst/>
                <a:ahLst/>
                <a:cxnLst>
                  <a:cxn ang="0">
                    <a:pos x="0" y="68"/>
                  </a:cxn>
                  <a:cxn ang="0">
                    <a:pos x="9" y="34"/>
                  </a:cxn>
                  <a:cxn ang="0">
                    <a:pos x="34" y="9"/>
                  </a:cxn>
                  <a:cxn ang="0">
                    <a:pos x="68" y="0"/>
                  </a:cxn>
                  <a:cxn ang="0">
                    <a:pos x="665" y="0"/>
                  </a:cxn>
                  <a:cxn ang="0">
                    <a:pos x="699" y="9"/>
                  </a:cxn>
                  <a:cxn ang="0">
                    <a:pos x="724" y="34"/>
                  </a:cxn>
                  <a:cxn ang="0">
                    <a:pos x="733" y="68"/>
                  </a:cxn>
                  <a:cxn ang="0">
                    <a:pos x="0" y="68"/>
                  </a:cxn>
                </a:cxnLst>
                <a:rect l="0" t="0" r="r" b="b"/>
                <a:pathLst>
                  <a:path w="733" h="68">
                    <a:moveTo>
                      <a:pt x="0" y="68"/>
                    </a:moveTo>
                    <a:cubicBezTo>
                      <a:pt x="0" y="68"/>
                      <a:pt x="0" y="49"/>
                      <a:pt x="9" y="34"/>
                    </a:cubicBezTo>
                    <a:cubicBezTo>
                      <a:pt x="9" y="34"/>
                      <a:pt x="18" y="18"/>
                      <a:pt x="34" y="9"/>
                    </a:cubicBezTo>
                    <a:cubicBezTo>
                      <a:pt x="34" y="9"/>
                      <a:pt x="49" y="0"/>
                      <a:pt x="68" y="0"/>
                    </a:cubicBezTo>
                    <a:lnTo>
                      <a:pt x="665" y="0"/>
                    </a:lnTo>
                    <a:cubicBezTo>
                      <a:pt x="665" y="0"/>
                      <a:pt x="683" y="0"/>
                      <a:pt x="699" y="9"/>
                    </a:cubicBezTo>
                    <a:cubicBezTo>
                      <a:pt x="699" y="9"/>
                      <a:pt x="715" y="18"/>
                      <a:pt x="724" y="34"/>
                    </a:cubicBezTo>
                    <a:cubicBezTo>
                      <a:pt x="724" y="34"/>
                      <a:pt x="733" y="49"/>
                      <a:pt x="733" y="68"/>
                    </a:cubicBezTo>
                    <a:lnTo>
                      <a:pt x="0" y="68"/>
                    </a:lnTo>
                  </a:path>
                </a:pathLst>
              </a:custGeom>
              <a:gradFill rotWithShape="0">
                <a:gsLst>
                  <a:gs pos="0">
                    <a:srgbClr val="FFFFFF"/>
                  </a:gs>
                  <a:gs pos="100000">
                    <a:srgbClr val="FFFFFF">
                      <a:alpha val="10001"/>
                    </a:srgbClr>
                  </a:gs>
                </a:gsLst>
                <a:lin ang="5400000" scaled="1"/>
              </a:gradFill>
              <a:ln w="9525">
                <a:noFill/>
                <a:round/>
                <a:headEnd type="none" w="sm" len="sm"/>
                <a:tailEnd type="none" w="sm" len="sm"/>
              </a:ln>
            </p:spPr>
            <p:txBody>
              <a:bodyPr>
                <a:prstTxWarp prst="textNoShape">
                  <a:avLst/>
                </a:prstTxWarp>
              </a:bodyPr>
              <a:lstStyle/>
              <a:p>
                <a:endParaRPr lang="en-US"/>
              </a:p>
            </p:txBody>
          </p:sp>
          <p:sp>
            <p:nvSpPr>
              <p:cNvPr id="26" name="Freeform 25"/>
              <p:cNvSpPr>
                <a:spLocks noChangeArrowheads="1"/>
              </p:cNvSpPr>
              <p:nvPr/>
            </p:nvSpPr>
            <p:spPr bwMode="auto">
              <a:xfrm flipV="1">
                <a:off x="0" y="455"/>
                <a:ext cx="733" cy="68"/>
              </a:xfrm>
              <a:custGeom>
                <a:avLst/>
                <a:gdLst/>
                <a:ahLst/>
                <a:cxnLst>
                  <a:cxn ang="0">
                    <a:pos x="0" y="68"/>
                  </a:cxn>
                  <a:cxn ang="0">
                    <a:pos x="9" y="34"/>
                  </a:cxn>
                  <a:cxn ang="0">
                    <a:pos x="34" y="9"/>
                  </a:cxn>
                  <a:cxn ang="0">
                    <a:pos x="68" y="0"/>
                  </a:cxn>
                  <a:cxn ang="0">
                    <a:pos x="665" y="0"/>
                  </a:cxn>
                  <a:cxn ang="0">
                    <a:pos x="699" y="9"/>
                  </a:cxn>
                  <a:cxn ang="0">
                    <a:pos x="724" y="34"/>
                  </a:cxn>
                  <a:cxn ang="0">
                    <a:pos x="733" y="68"/>
                  </a:cxn>
                  <a:cxn ang="0">
                    <a:pos x="0" y="68"/>
                  </a:cxn>
                </a:cxnLst>
                <a:rect l="0" t="0" r="r" b="b"/>
                <a:pathLst>
                  <a:path w="733" h="68">
                    <a:moveTo>
                      <a:pt x="0" y="68"/>
                    </a:moveTo>
                    <a:cubicBezTo>
                      <a:pt x="0" y="68"/>
                      <a:pt x="0" y="49"/>
                      <a:pt x="9" y="34"/>
                    </a:cubicBezTo>
                    <a:cubicBezTo>
                      <a:pt x="9" y="34"/>
                      <a:pt x="18" y="18"/>
                      <a:pt x="34" y="9"/>
                    </a:cubicBezTo>
                    <a:cubicBezTo>
                      <a:pt x="34" y="9"/>
                      <a:pt x="49" y="0"/>
                      <a:pt x="68" y="0"/>
                    </a:cubicBezTo>
                    <a:lnTo>
                      <a:pt x="665" y="0"/>
                    </a:lnTo>
                    <a:cubicBezTo>
                      <a:pt x="665" y="0"/>
                      <a:pt x="683" y="0"/>
                      <a:pt x="699" y="9"/>
                    </a:cubicBezTo>
                    <a:cubicBezTo>
                      <a:pt x="699" y="9"/>
                      <a:pt x="715" y="18"/>
                      <a:pt x="724" y="34"/>
                    </a:cubicBezTo>
                    <a:cubicBezTo>
                      <a:pt x="724" y="34"/>
                      <a:pt x="733" y="49"/>
                      <a:pt x="733" y="68"/>
                    </a:cubicBezTo>
                    <a:lnTo>
                      <a:pt x="0" y="68"/>
                    </a:lnTo>
                  </a:path>
                </a:pathLst>
              </a:custGeom>
              <a:gradFill rotWithShape="0">
                <a:gsLst>
                  <a:gs pos="0">
                    <a:srgbClr val="FFFFFF">
                      <a:alpha val="0"/>
                    </a:srgbClr>
                  </a:gs>
                  <a:gs pos="100000">
                    <a:srgbClr val="FFFFFF"/>
                  </a:gs>
                </a:gsLst>
                <a:lin ang="5400000" scaled="1"/>
              </a:gradFill>
              <a:ln w="9525">
                <a:noFill/>
                <a:round/>
                <a:headEnd type="none" w="sm" len="sm"/>
                <a:tailEnd type="none" w="sm" len="sm"/>
              </a:ln>
            </p:spPr>
            <p:txBody>
              <a:bodyPr>
                <a:prstTxWarp prst="textNoShape">
                  <a:avLst/>
                </a:prstTxWarp>
              </a:bodyPr>
              <a:lstStyle/>
              <a:p>
                <a:endParaRPr lang="en-US"/>
              </a:p>
            </p:txBody>
          </p:sp>
          <p:sp>
            <p:nvSpPr>
              <p:cNvPr id="27" name="Freeform 26"/>
              <p:cNvSpPr>
                <a:spLocks noChangeArrowheads="1"/>
              </p:cNvSpPr>
              <p:nvPr/>
            </p:nvSpPr>
            <p:spPr bwMode="auto">
              <a:xfrm>
                <a:off x="0" y="0"/>
                <a:ext cx="733" cy="523"/>
              </a:xfrm>
              <a:custGeom>
                <a:avLst/>
                <a:gdLst/>
                <a:ahLst/>
                <a:cxnLst>
                  <a:cxn ang="0">
                    <a:pos x="68" y="523"/>
                  </a:cxn>
                  <a:cxn ang="0">
                    <a:pos x="34" y="514"/>
                  </a:cxn>
                  <a:cxn ang="0">
                    <a:pos x="9" y="489"/>
                  </a:cxn>
                  <a:cxn ang="0">
                    <a:pos x="0" y="455"/>
                  </a:cxn>
                  <a:cxn ang="0">
                    <a:pos x="0" y="68"/>
                  </a:cxn>
                  <a:cxn ang="0">
                    <a:pos x="9" y="34"/>
                  </a:cxn>
                  <a:cxn ang="0">
                    <a:pos x="34" y="9"/>
                  </a:cxn>
                  <a:cxn ang="0">
                    <a:pos x="68" y="0"/>
                  </a:cxn>
                  <a:cxn ang="0">
                    <a:pos x="665" y="0"/>
                  </a:cxn>
                  <a:cxn ang="0">
                    <a:pos x="699" y="9"/>
                  </a:cxn>
                  <a:cxn ang="0">
                    <a:pos x="724" y="34"/>
                  </a:cxn>
                  <a:cxn ang="0">
                    <a:pos x="733" y="68"/>
                  </a:cxn>
                  <a:cxn ang="0">
                    <a:pos x="733" y="455"/>
                  </a:cxn>
                  <a:cxn ang="0">
                    <a:pos x="724" y="489"/>
                  </a:cxn>
                  <a:cxn ang="0">
                    <a:pos x="699" y="514"/>
                  </a:cxn>
                  <a:cxn ang="0">
                    <a:pos x="665" y="523"/>
                  </a:cxn>
                  <a:cxn ang="0">
                    <a:pos x="68" y="523"/>
                  </a:cxn>
                </a:cxnLst>
                <a:rect l="0" t="0" r="r" b="b"/>
                <a:pathLst>
                  <a:path w="733" h="523">
                    <a:moveTo>
                      <a:pt x="68" y="523"/>
                    </a:moveTo>
                    <a:cubicBezTo>
                      <a:pt x="68" y="523"/>
                      <a:pt x="49" y="523"/>
                      <a:pt x="34" y="514"/>
                    </a:cubicBezTo>
                    <a:cubicBezTo>
                      <a:pt x="34" y="514"/>
                      <a:pt x="18" y="505"/>
                      <a:pt x="9" y="489"/>
                    </a:cubicBezTo>
                    <a:cubicBezTo>
                      <a:pt x="9" y="489"/>
                      <a:pt x="0" y="474"/>
                      <a:pt x="0" y="455"/>
                    </a:cubicBezTo>
                    <a:lnTo>
                      <a:pt x="0" y="68"/>
                    </a:lnTo>
                    <a:cubicBezTo>
                      <a:pt x="0" y="68"/>
                      <a:pt x="0" y="49"/>
                      <a:pt x="9" y="34"/>
                    </a:cubicBezTo>
                    <a:cubicBezTo>
                      <a:pt x="9" y="34"/>
                      <a:pt x="18" y="18"/>
                      <a:pt x="34" y="9"/>
                    </a:cubicBezTo>
                    <a:cubicBezTo>
                      <a:pt x="34" y="9"/>
                      <a:pt x="49" y="0"/>
                      <a:pt x="68" y="0"/>
                    </a:cubicBezTo>
                    <a:lnTo>
                      <a:pt x="665" y="0"/>
                    </a:lnTo>
                    <a:cubicBezTo>
                      <a:pt x="665" y="0"/>
                      <a:pt x="683" y="0"/>
                      <a:pt x="699" y="9"/>
                    </a:cubicBezTo>
                    <a:cubicBezTo>
                      <a:pt x="699" y="9"/>
                      <a:pt x="715" y="18"/>
                      <a:pt x="724" y="34"/>
                    </a:cubicBezTo>
                    <a:cubicBezTo>
                      <a:pt x="724" y="34"/>
                      <a:pt x="733" y="49"/>
                      <a:pt x="733" y="68"/>
                    </a:cubicBezTo>
                    <a:lnTo>
                      <a:pt x="733" y="455"/>
                    </a:lnTo>
                    <a:cubicBezTo>
                      <a:pt x="733" y="455"/>
                      <a:pt x="733" y="474"/>
                      <a:pt x="724" y="489"/>
                    </a:cubicBezTo>
                    <a:cubicBezTo>
                      <a:pt x="724" y="489"/>
                      <a:pt x="715" y="505"/>
                      <a:pt x="699" y="514"/>
                    </a:cubicBezTo>
                    <a:cubicBezTo>
                      <a:pt x="699" y="514"/>
                      <a:pt x="683" y="523"/>
                      <a:pt x="665" y="523"/>
                    </a:cubicBezTo>
                    <a:lnTo>
                      <a:pt x="68" y="523"/>
                    </a:lnTo>
                  </a:path>
                </a:pathLst>
              </a:custGeom>
              <a:noFill/>
              <a:ln w="9525">
                <a:solidFill>
                  <a:srgbClr val="000000">
                    <a:alpha val="20001"/>
                  </a:srgbClr>
                </a:solidFill>
                <a:round/>
                <a:headEnd type="none" w="sm" len="sm"/>
                <a:tailEnd type="none" w="sm" len="sm"/>
              </a:ln>
              <a:effectLst>
                <a:outerShdw blurRad="63500" dist="107763" dir="2700000" algn="ctr" rotWithShape="0">
                  <a:srgbClr val="000000">
                    <a:alpha val="30000"/>
                  </a:srgbClr>
                </a:outerShdw>
              </a:effectLst>
            </p:spPr>
            <p:txBody>
              <a:bodyPr>
                <a:prstTxWarp prst="textNoShape">
                  <a:avLst/>
                </a:prstTxWarp>
              </a:bodyPr>
              <a:lstStyle/>
              <a:p>
                <a:endParaRPr lang="en-US"/>
              </a:p>
            </p:txBody>
          </p:sp>
        </p:grpSp>
        <p:pic>
          <p:nvPicPr>
            <p:cNvPr id="23" name="Picture 27"/>
            <p:cNvPicPr>
              <a:picLocks noChangeAspect="1" noChangeArrowheads="1"/>
            </p:cNvPicPr>
            <p:nvPr/>
          </p:nvPicPr>
          <p:blipFill>
            <a:blip r:embed="rId3" cstate="print"/>
            <a:srcRect/>
            <a:stretch>
              <a:fillRect/>
            </a:stretch>
          </p:blipFill>
          <p:spPr bwMode="auto">
            <a:xfrm>
              <a:off x="46" y="31"/>
              <a:ext cx="640" cy="461"/>
            </a:xfrm>
            <a:prstGeom prst="rect">
              <a:avLst/>
            </a:prstGeom>
            <a:noFill/>
          </p:spPr>
        </p:pic>
      </p:grpSp>
      <p:grpSp>
        <p:nvGrpSpPr>
          <p:cNvPr id="6" name="Group 36"/>
          <p:cNvGrpSpPr>
            <a:grpSpLocks noChangeAspect="1"/>
          </p:cNvGrpSpPr>
          <p:nvPr/>
        </p:nvGrpSpPr>
        <p:grpSpPr bwMode="auto">
          <a:xfrm>
            <a:off x="5730690" y="4861284"/>
            <a:ext cx="1554420" cy="1396536"/>
            <a:chOff x="0" y="0"/>
            <a:chExt cx="664" cy="533"/>
          </a:xfrm>
        </p:grpSpPr>
        <p:grpSp>
          <p:nvGrpSpPr>
            <p:cNvPr id="7" name="Group 37"/>
            <p:cNvGrpSpPr>
              <a:grpSpLocks/>
            </p:cNvGrpSpPr>
            <p:nvPr/>
          </p:nvGrpSpPr>
          <p:grpSpPr bwMode="auto">
            <a:xfrm>
              <a:off x="0" y="0"/>
              <a:ext cx="662" cy="532"/>
              <a:chOff x="0" y="0"/>
              <a:chExt cx="663" cy="533"/>
            </a:xfrm>
          </p:grpSpPr>
          <p:sp>
            <p:nvSpPr>
              <p:cNvPr id="31" name="Freeform 38"/>
              <p:cNvSpPr>
                <a:spLocks noChangeArrowheads="1"/>
              </p:cNvSpPr>
              <p:nvPr/>
            </p:nvSpPr>
            <p:spPr bwMode="auto">
              <a:xfrm>
                <a:off x="0" y="0"/>
                <a:ext cx="615" cy="484"/>
              </a:xfrm>
              <a:custGeom>
                <a:avLst/>
                <a:gdLst/>
                <a:ahLst/>
                <a:cxnLst>
                  <a:cxn ang="0">
                    <a:pos x="68" y="484"/>
                  </a:cxn>
                  <a:cxn ang="0">
                    <a:pos x="34" y="475"/>
                  </a:cxn>
                  <a:cxn ang="0">
                    <a:pos x="9" y="450"/>
                  </a:cxn>
                  <a:cxn ang="0">
                    <a:pos x="0" y="416"/>
                  </a:cxn>
                  <a:cxn ang="0">
                    <a:pos x="0" y="68"/>
                  </a:cxn>
                  <a:cxn ang="0">
                    <a:pos x="9" y="34"/>
                  </a:cxn>
                  <a:cxn ang="0">
                    <a:pos x="34" y="9"/>
                  </a:cxn>
                  <a:cxn ang="0">
                    <a:pos x="68" y="0"/>
                  </a:cxn>
                  <a:cxn ang="0">
                    <a:pos x="546" y="0"/>
                  </a:cxn>
                  <a:cxn ang="0">
                    <a:pos x="580" y="9"/>
                  </a:cxn>
                  <a:cxn ang="0">
                    <a:pos x="605" y="34"/>
                  </a:cxn>
                  <a:cxn ang="0">
                    <a:pos x="615" y="68"/>
                  </a:cxn>
                  <a:cxn ang="0">
                    <a:pos x="615" y="416"/>
                  </a:cxn>
                  <a:cxn ang="0">
                    <a:pos x="605" y="450"/>
                  </a:cxn>
                  <a:cxn ang="0">
                    <a:pos x="580" y="475"/>
                  </a:cxn>
                  <a:cxn ang="0">
                    <a:pos x="546" y="484"/>
                  </a:cxn>
                  <a:cxn ang="0">
                    <a:pos x="68" y="484"/>
                  </a:cxn>
                </a:cxnLst>
                <a:rect l="0" t="0" r="r" b="b"/>
                <a:pathLst>
                  <a:path w="615" h="484">
                    <a:moveTo>
                      <a:pt x="68" y="484"/>
                    </a:moveTo>
                    <a:cubicBezTo>
                      <a:pt x="68" y="484"/>
                      <a:pt x="49" y="484"/>
                      <a:pt x="34" y="475"/>
                    </a:cubicBezTo>
                    <a:cubicBezTo>
                      <a:pt x="34" y="475"/>
                      <a:pt x="18" y="466"/>
                      <a:pt x="9" y="450"/>
                    </a:cubicBezTo>
                    <a:cubicBezTo>
                      <a:pt x="9" y="450"/>
                      <a:pt x="0" y="434"/>
                      <a:pt x="0" y="416"/>
                    </a:cubicBezTo>
                    <a:lnTo>
                      <a:pt x="0" y="68"/>
                    </a:lnTo>
                    <a:cubicBezTo>
                      <a:pt x="0" y="68"/>
                      <a:pt x="0" y="49"/>
                      <a:pt x="9" y="34"/>
                    </a:cubicBezTo>
                    <a:cubicBezTo>
                      <a:pt x="9" y="34"/>
                      <a:pt x="18" y="18"/>
                      <a:pt x="34" y="9"/>
                    </a:cubicBezTo>
                    <a:cubicBezTo>
                      <a:pt x="34" y="9"/>
                      <a:pt x="49" y="0"/>
                      <a:pt x="68" y="0"/>
                    </a:cubicBezTo>
                    <a:lnTo>
                      <a:pt x="546" y="0"/>
                    </a:lnTo>
                    <a:cubicBezTo>
                      <a:pt x="546" y="0"/>
                      <a:pt x="565" y="0"/>
                      <a:pt x="580" y="9"/>
                    </a:cubicBezTo>
                    <a:cubicBezTo>
                      <a:pt x="580" y="9"/>
                      <a:pt x="596" y="18"/>
                      <a:pt x="605" y="34"/>
                    </a:cubicBezTo>
                    <a:cubicBezTo>
                      <a:pt x="605" y="34"/>
                      <a:pt x="614" y="49"/>
                      <a:pt x="615" y="68"/>
                    </a:cubicBezTo>
                    <a:lnTo>
                      <a:pt x="615" y="416"/>
                    </a:lnTo>
                    <a:cubicBezTo>
                      <a:pt x="615" y="416"/>
                      <a:pt x="614" y="434"/>
                      <a:pt x="605" y="450"/>
                    </a:cubicBezTo>
                    <a:cubicBezTo>
                      <a:pt x="605" y="450"/>
                      <a:pt x="596" y="466"/>
                      <a:pt x="580" y="475"/>
                    </a:cubicBezTo>
                    <a:cubicBezTo>
                      <a:pt x="580" y="475"/>
                      <a:pt x="565" y="484"/>
                      <a:pt x="546" y="484"/>
                    </a:cubicBezTo>
                    <a:lnTo>
                      <a:pt x="68" y="484"/>
                    </a:lnTo>
                  </a:path>
                </a:pathLst>
              </a:custGeom>
              <a:solidFill>
                <a:srgbClr val="FFFFFF"/>
              </a:solidFill>
              <a:ln w="9525">
                <a:noFill/>
                <a:round/>
                <a:headEnd type="none" w="sm" len="sm"/>
                <a:tailEnd type="none" w="sm" len="sm"/>
              </a:ln>
              <a:effectLst>
                <a:outerShdw blurRad="63500" dist="107763" dir="2700000" algn="ctr" rotWithShape="0">
                  <a:srgbClr val="000000">
                    <a:alpha val="30000"/>
                  </a:srgbClr>
                </a:outerShdw>
              </a:effectLst>
            </p:spPr>
            <p:txBody>
              <a:bodyPr>
                <a:prstTxWarp prst="textNoShape">
                  <a:avLst/>
                </a:prstTxWarp>
              </a:bodyPr>
              <a:lstStyle/>
              <a:p>
                <a:endParaRPr lang="en-US"/>
              </a:p>
            </p:txBody>
          </p:sp>
          <p:sp>
            <p:nvSpPr>
              <p:cNvPr id="32" name="Freeform 39"/>
              <p:cNvSpPr>
                <a:spLocks noChangeArrowheads="1"/>
              </p:cNvSpPr>
              <p:nvPr/>
            </p:nvSpPr>
            <p:spPr bwMode="auto">
              <a:xfrm>
                <a:off x="0" y="0"/>
                <a:ext cx="615" cy="68"/>
              </a:xfrm>
              <a:custGeom>
                <a:avLst/>
                <a:gdLst/>
                <a:ahLst/>
                <a:cxnLst>
                  <a:cxn ang="0">
                    <a:pos x="0" y="68"/>
                  </a:cxn>
                  <a:cxn ang="0">
                    <a:pos x="9" y="34"/>
                  </a:cxn>
                  <a:cxn ang="0">
                    <a:pos x="34" y="9"/>
                  </a:cxn>
                  <a:cxn ang="0">
                    <a:pos x="68" y="0"/>
                  </a:cxn>
                  <a:cxn ang="0">
                    <a:pos x="546" y="0"/>
                  </a:cxn>
                  <a:cxn ang="0">
                    <a:pos x="580" y="9"/>
                  </a:cxn>
                  <a:cxn ang="0">
                    <a:pos x="605" y="34"/>
                  </a:cxn>
                  <a:cxn ang="0">
                    <a:pos x="615" y="68"/>
                  </a:cxn>
                  <a:cxn ang="0">
                    <a:pos x="0" y="68"/>
                  </a:cxn>
                </a:cxnLst>
                <a:rect l="0" t="0" r="r" b="b"/>
                <a:pathLst>
                  <a:path w="615" h="68">
                    <a:moveTo>
                      <a:pt x="0" y="68"/>
                    </a:moveTo>
                    <a:cubicBezTo>
                      <a:pt x="0" y="68"/>
                      <a:pt x="0" y="49"/>
                      <a:pt x="9" y="34"/>
                    </a:cubicBezTo>
                    <a:cubicBezTo>
                      <a:pt x="9" y="34"/>
                      <a:pt x="18" y="18"/>
                      <a:pt x="34" y="9"/>
                    </a:cubicBezTo>
                    <a:cubicBezTo>
                      <a:pt x="34" y="9"/>
                      <a:pt x="49" y="0"/>
                      <a:pt x="68" y="0"/>
                    </a:cubicBezTo>
                    <a:lnTo>
                      <a:pt x="546" y="0"/>
                    </a:lnTo>
                    <a:cubicBezTo>
                      <a:pt x="546" y="0"/>
                      <a:pt x="565" y="0"/>
                      <a:pt x="580" y="9"/>
                    </a:cubicBezTo>
                    <a:cubicBezTo>
                      <a:pt x="580" y="9"/>
                      <a:pt x="596" y="18"/>
                      <a:pt x="605" y="34"/>
                    </a:cubicBezTo>
                    <a:cubicBezTo>
                      <a:pt x="605" y="34"/>
                      <a:pt x="614" y="49"/>
                      <a:pt x="615" y="68"/>
                    </a:cubicBezTo>
                    <a:lnTo>
                      <a:pt x="0" y="68"/>
                    </a:lnTo>
                  </a:path>
                </a:pathLst>
              </a:custGeom>
              <a:gradFill rotWithShape="0">
                <a:gsLst>
                  <a:gs pos="0">
                    <a:srgbClr val="FFFFFF"/>
                  </a:gs>
                  <a:gs pos="100000">
                    <a:srgbClr val="FFFFFF">
                      <a:alpha val="10001"/>
                    </a:srgbClr>
                  </a:gs>
                </a:gsLst>
                <a:lin ang="5400000" scaled="1"/>
              </a:gradFill>
              <a:ln w="9525">
                <a:noFill/>
                <a:round/>
                <a:headEnd type="none" w="sm" len="sm"/>
                <a:tailEnd type="none" w="sm" len="sm"/>
              </a:ln>
            </p:spPr>
            <p:txBody>
              <a:bodyPr>
                <a:prstTxWarp prst="textNoShape">
                  <a:avLst/>
                </a:prstTxWarp>
              </a:bodyPr>
              <a:lstStyle/>
              <a:p>
                <a:endParaRPr lang="en-US"/>
              </a:p>
            </p:txBody>
          </p:sp>
          <p:sp>
            <p:nvSpPr>
              <p:cNvPr id="33" name="Freeform 40"/>
              <p:cNvSpPr>
                <a:spLocks noChangeArrowheads="1"/>
              </p:cNvSpPr>
              <p:nvPr/>
            </p:nvSpPr>
            <p:spPr bwMode="auto">
              <a:xfrm flipV="1">
                <a:off x="0" y="416"/>
                <a:ext cx="615" cy="68"/>
              </a:xfrm>
              <a:custGeom>
                <a:avLst/>
                <a:gdLst/>
                <a:ahLst/>
                <a:cxnLst>
                  <a:cxn ang="0">
                    <a:pos x="0" y="68"/>
                  </a:cxn>
                  <a:cxn ang="0">
                    <a:pos x="9" y="34"/>
                  </a:cxn>
                  <a:cxn ang="0">
                    <a:pos x="34" y="9"/>
                  </a:cxn>
                  <a:cxn ang="0">
                    <a:pos x="68" y="0"/>
                  </a:cxn>
                  <a:cxn ang="0">
                    <a:pos x="546" y="0"/>
                  </a:cxn>
                  <a:cxn ang="0">
                    <a:pos x="580" y="9"/>
                  </a:cxn>
                  <a:cxn ang="0">
                    <a:pos x="605" y="34"/>
                  </a:cxn>
                  <a:cxn ang="0">
                    <a:pos x="615" y="68"/>
                  </a:cxn>
                  <a:cxn ang="0">
                    <a:pos x="0" y="68"/>
                  </a:cxn>
                </a:cxnLst>
                <a:rect l="0" t="0" r="r" b="b"/>
                <a:pathLst>
                  <a:path w="615" h="68">
                    <a:moveTo>
                      <a:pt x="0" y="68"/>
                    </a:moveTo>
                    <a:cubicBezTo>
                      <a:pt x="0" y="68"/>
                      <a:pt x="0" y="49"/>
                      <a:pt x="9" y="34"/>
                    </a:cubicBezTo>
                    <a:cubicBezTo>
                      <a:pt x="9" y="34"/>
                      <a:pt x="18" y="18"/>
                      <a:pt x="34" y="9"/>
                    </a:cubicBezTo>
                    <a:cubicBezTo>
                      <a:pt x="34" y="9"/>
                      <a:pt x="49" y="0"/>
                      <a:pt x="68" y="0"/>
                    </a:cubicBezTo>
                    <a:lnTo>
                      <a:pt x="546" y="0"/>
                    </a:lnTo>
                    <a:cubicBezTo>
                      <a:pt x="546" y="0"/>
                      <a:pt x="565" y="0"/>
                      <a:pt x="580" y="9"/>
                    </a:cubicBezTo>
                    <a:cubicBezTo>
                      <a:pt x="580" y="9"/>
                      <a:pt x="596" y="18"/>
                      <a:pt x="605" y="34"/>
                    </a:cubicBezTo>
                    <a:cubicBezTo>
                      <a:pt x="605" y="34"/>
                      <a:pt x="614" y="49"/>
                      <a:pt x="615" y="68"/>
                    </a:cubicBezTo>
                    <a:lnTo>
                      <a:pt x="0" y="68"/>
                    </a:lnTo>
                  </a:path>
                </a:pathLst>
              </a:custGeom>
              <a:gradFill rotWithShape="0">
                <a:gsLst>
                  <a:gs pos="0">
                    <a:srgbClr val="FFFFFF">
                      <a:alpha val="0"/>
                    </a:srgbClr>
                  </a:gs>
                  <a:gs pos="100000">
                    <a:srgbClr val="FFFFFF"/>
                  </a:gs>
                </a:gsLst>
                <a:lin ang="5400000" scaled="1"/>
              </a:gradFill>
              <a:ln w="9525">
                <a:noFill/>
                <a:round/>
                <a:headEnd type="none" w="sm" len="sm"/>
                <a:tailEnd type="none" w="sm" len="sm"/>
              </a:ln>
            </p:spPr>
            <p:txBody>
              <a:bodyPr>
                <a:prstTxWarp prst="textNoShape">
                  <a:avLst/>
                </a:prstTxWarp>
              </a:bodyPr>
              <a:lstStyle/>
              <a:p>
                <a:endParaRPr lang="en-US"/>
              </a:p>
            </p:txBody>
          </p:sp>
          <p:sp>
            <p:nvSpPr>
              <p:cNvPr id="34" name="Freeform 41"/>
              <p:cNvSpPr>
                <a:spLocks noChangeArrowheads="1"/>
              </p:cNvSpPr>
              <p:nvPr/>
            </p:nvSpPr>
            <p:spPr bwMode="auto">
              <a:xfrm>
                <a:off x="0" y="0"/>
                <a:ext cx="615" cy="484"/>
              </a:xfrm>
              <a:custGeom>
                <a:avLst/>
                <a:gdLst/>
                <a:ahLst/>
                <a:cxnLst>
                  <a:cxn ang="0">
                    <a:pos x="68" y="484"/>
                  </a:cxn>
                  <a:cxn ang="0">
                    <a:pos x="34" y="475"/>
                  </a:cxn>
                  <a:cxn ang="0">
                    <a:pos x="9" y="450"/>
                  </a:cxn>
                  <a:cxn ang="0">
                    <a:pos x="0" y="416"/>
                  </a:cxn>
                  <a:cxn ang="0">
                    <a:pos x="0" y="68"/>
                  </a:cxn>
                  <a:cxn ang="0">
                    <a:pos x="9" y="34"/>
                  </a:cxn>
                  <a:cxn ang="0">
                    <a:pos x="34" y="9"/>
                  </a:cxn>
                  <a:cxn ang="0">
                    <a:pos x="68" y="0"/>
                  </a:cxn>
                  <a:cxn ang="0">
                    <a:pos x="546" y="0"/>
                  </a:cxn>
                  <a:cxn ang="0">
                    <a:pos x="580" y="9"/>
                  </a:cxn>
                  <a:cxn ang="0">
                    <a:pos x="605" y="34"/>
                  </a:cxn>
                  <a:cxn ang="0">
                    <a:pos x="615" y="68"/>
                  </a:cxn>
                  <a:cxn ang="0">
                    <a:pos x="615" y="416"/>
                  </a:cxn>
                  <a:cxn ang="0">
                    <a:pos x="605" y="450"/>
                  </a:cxn>
                  <a:cxn ang="0">
                    <a:pos x="580" y="475"/>
                  </a:cxn>
                  <a:cxn ang="0">
                    <a:pos x="546" y="484"/>
                  </a:cxn>
                  <a:cxn ang="0">
                    <a:pos x="68" y="484"/>
                  </a:cxn>
                </a:cxnLst>
                <a:rect l="0" t="0" r="r" b="b"/>
                <a:pathLst>
                  <a:path w="615" h="484">
                    <a:moveTo>
                      <a:pt x="68" y="484"/>
                    </a:moveTo>
                    <a:cubicBezTo>
                      <a:pt x="68" y="484"/>
                      <a:pt x="49" y="484"/>
                      <a:pt x="34" y="475"/>
                    </a:cubicBezTo>
                    <a:cubicBezTo>
                      <a:pt x="34" y="475"/>
                      <a:pt x="18" y="466"/>
                      <a:pt x="9" y="450"/>
                    </a:cubicBezTo>
                    <a:cubicBezTo>
                      <a:pt x="9" y="450"/>
                      <a:pt x="0" y="434"/>
                      <a:pt x="0" y="416"/>
                    </a:cubicBezTo>
                    <a:lnTo>
                      <a:pt x="0" y="68"/>
                    </a:lnTo>
                    <a:cubicBezTo>
                      <a:pt x="0" y="68"/>
                      <a:pt x="0" y="49"/>
                      <a:pt x="9" y="34"/>
                    </a:cubicBezTo>
                    <a:cubicBezTo>
                      <a:pt x="9" y="34"/>
                      <a:pt x="18" y="18"/>
                      <a:pt x="34" y="9"/>
                    </a:cubicBezTo>
                    <a:cubicBezTo>
                      <a:pt x="34" y="9"/>
                      <a:pt x="49" y="0"/>
                      <a:pt x="68" y="0"/>
                    </a:cubicBezTo>
                    <a:lnTo>
                      <a:pt x="546" y="0"/>
                    </a:lnTo>
                    <a:cubicBezTo>
                      <a:pt x="546" y="0"/>
                      <a:pt x="565" y="0"/>
                      <a:pt x="580" y="9"/>
                    </a:cubicBezTo>
                    <a:cubicBezTo>
                      <a:pt x="580" y="9"/>
                      <a:pt x="596" y="18"/>
                      <a:pt x="605" y="34"/>
                    </a:cubicBezTo>
                    <a:cubicBezTo>
                      <a:pt x="605" y="34"/>
                      <a:pt x="614" y="49"/>
                      <a:pt x="615" y="68"/>
                    </a:cubicBezTo>
                    <a:lnTo>
                      <a:pt x="615" y="416"/>
                    </a:lnTo>
                    <a:cubicBezTo>
                      <a:pt x="615" y="416"/>
                      <a:pt x="614" y="434"/>
                      <a:pt x="605" y="450"/>
                    </a:cubicBezTo>
                    <a:cubicBezTo>
                      <a:pt x="605" y="450"/>
                      <a:pt x="596" y="466"/>
                      <a:pt x="580" y="475"/>
                    </a:cubicBezTo>
                    <a:cubicBezTo>
                      <a:pt x="580" y="475"/>
                      <a:pt x="565" y="484"/>
                      <a:pt x="546" y="484"/>
                    </a:cubicBezTo>
                    <a:lnTo>
                      <a:pt x="68" y="484"/>
                    </a:lnTo>
                  </a:path>
                </a:pathLst>
              </a:custGeom>
              <a:noFill/>
              <a:ln w="9525">
                <a:solidFill>
                  <a:srgbClr val="000000">
                    <a:alpha val="20001"/>
                  </a:srgbClr>
                </a:solidFill>
                <a:round/>
                <a:headEnd type="none" w="sm" len="sm"/>
                <a:tailEnd type="none" w="sm" len="sm"/>
              </a:ln>
              <a:effectLst>
                <a:outerShdw blurRad="63500" dist="107763" dir="2700000" algn="ctr" rotWithShape="0">
                  <a:srgbClr val="000000">
                    <a:alpha val="30000"/>
                  </a:srgbClr>
                </a:outerShdw>
              </a:effectLst>
            </p:spPr>
            <p:txBody>
              <a:bodyPr>
                <a:prstTxWarp prst="textNoShape">
                  <a:avLst/>
                </a:prstTxWarp>
              </a:bodyPr>
              <a:lstStyle/>
              <a:p>
                <a:endParaRPr lang="en-US"/>
              </a:p>
            </p:txBody>
          </p:sp>
        </p:grpSp>
        <p:pic>
          <p:nvPicPr>
            <p:cNvPr id="30" name="Picture 42"/>
            <p:cNvPicPr>
              <a:picLocks noChangeAspect="1" noChangeArrowheads="1"/>
            </p:cNvPicPr>
            <p:nvPr/>
          </p:nvPicPr>
          <p:blipFill>
            <a:blip r:embed="rId4" cstate="print"/>
            <a:srcRect/>
            <a:stretch>
              <a:fillRect/>
            </a:stretch>
          </p:blipFill>
          <p:spPr bwMode="auto">
            <a:xfrm>
              <a:off x="126" y="68"/>
              <a:ext cx="362" cy="348"/>
            </a:xfrm>
            <a:prstGeom prst="rect">
              <a:avLst/>
            </a:prstGeom>
            <a:noFill/>
          </p:spPr>
        </p:pic>
      </p:grpSp>
      <p:grpSp>
        <p:nvGrpSpPr>
          <p:cNvPr id="8" name="Group 2"/>
          <p:cNvGrpSpPr>
            <a:grpSpLocks noChangeAspect="1"/>
          </p:cNvGrpSpPr>
          <p:nvPr/>
        </p:nvGrpSpPr>
        <p:grpSpPr bwMode="auto">
          <a:xfrm>
            <a:off x="1945188" y="5230368"/>
            <a:ext cx="2246069" cy="984865"/>
            <a:chOff x="0" y="0"/>
            <a:chExt cx="956" cy="375"/>
          </a:xfrm>
        </p:grpSpPr>
        <p:grpSp>
          <p:nvGrpSpPr>
            <p:cNvPr id="9" name="Group 3"/>
            <p:cNvGrpSpPr>
              <a:grpSpLocks/>
            </p:cNvGrpSpPr>
            <p:nvPr/>
          </p:nvGrpSpPr>
          <p:grpSpPr bwMode="auto">
            <a:xfrm>
              <a:off x="0" y="0"/>
              <a:ext cx="955" cy="374"/>
              <a:chOff x="0" y="0"/>
              <a:chExt cx="956" cy="375"/>
            </a:xfrm>
          </p:grpSpPr>
          <p:sp>
            <p:nvSpPr>
              <p:cNvPr id="38" name="Freeform 4"/>
              <p:cNvSpPr>
                <a:spLocks noChangeArrowheads="1"/>
              </p:cNvSpPr>
              <p:nvPr/>
            </p:nvSpPr>
            <p:spPr bwMode="auto">
              <a:xfrm>
                <a:off x="0" y="0"/>
                <a:ext cx="907" cy="326"/>
              </a:xfrm>
              <a:custGeom>
                <a:avLst/>
                <a:gdLst/>
                <a:ahLst/>
                <a:cxnLst>
                  <a:cxn ang="0">
                    <a:pos x="68" y="326"/>
                  </a:cxn>
                  <a:cxn ang="0">
                    <a:pos x="34" y="317"/>
                  </a:cxn>
                  <a:cxn ang="0">
                    <a:pos x="9" y="292"/>
                  </a:cxn>
                  <a:cxn ang="0">
                    <a:pos x="0" y="258"/>
                  </a:cxn>
                  <a:cxn ang="0">
                    <a:pos x="0" y="68"/>
                  </a:cxn>
                  <a:cxn ang="0">
                    <a:pos x="9" y="34"/>
                  </a:cxn>
                  <a:cxn ang="0">
                    <a:pos x="34" y="9"/>
                  </a:cxn>
                  <a:cxn ang="0">
                    <a:pos x="68" y="0"/>
                  </a:cxn>
                  <a:cxn ang="0">
                    <a:pos x="839" y="0"/>
                  </a:cxn>
                  <a:cxn ang="0">
                    <a:pos x="873" y="9"/>
                  </a:cxn>
                  <a:cxn ang="0">
                    <a:pos x="898" y="34"/>
                  </a:cxn>
                  <a:cxn ang="0">
                    <a:pos x="907" y="68"/>
                  </a:cxn>
                  <a:cxn ang="0">
                    <a:pos x="907" y="258"/>
                  </a:cxn>
                  <a:cxn ang="0">
                    <a:pos x="898" y="292"/>
                  </a:cxn>
                  <a:cxn ang="0">
                    <a:pos x="873" y="317"/>
                  </a:cxn>
                  <a:cxn ang="0">
                    <a:pos x="839" y="326"/>
                  </a:cxn>
                  <a:cxn ang="0">
                    <a:pos x="68" y="326"/>
                  </a:cxn>
                </a:cxnLst>
                <a:rect l="0" t="0" r="r" b="b"/>
                <a:pathLst>
                  <a:path w="907" h="326">
                    <a:moveTo>
                      <a:pt x="68" y="326"/>
                    </a:moveTo>
                    <a:cubicBezTo>
                      <a:pt x="68" y="326"/>
                      <a:pt x="49" y="326"/>
                      <a:pt x="34" y="317"/>
                    </a:cubicBezTo>
                    <a:cubicBezTo>
                      <a:pt x="34" y="317"/>
                      <a:pt x="18" y="308"/>
                      <a:pt x="9" y="292"/>
                    </a:cubicBezTo>
                    <a:cubicBezTo>
                      <a:pt x="9" y="292"/>
                      <a:pt x="0" y="276"/>
                      <a:pt x="0" y="258"/>
                    </a:cubicBezTo>
                    <a:lnTo>
                      <a:pt x="0" y="68"/>
                    </a:lnTo>
                    <a:cubicBezTo>
                      <a:pt x="0" y="68"/>
                      <a:pt x="0" y="49"/>
                      <a:pt x="9" y="34"/>
                    </a:cubicBezTo>
                    <a:cubicBezTo>
                      <a:pt x="9" y="34"/>
                      <a:pt x="18" y="18"/>
                      <a:pt x="34" y="9"/>
                    </a:cubicBezTo>
                    <a:cubicBezTo>
                      <a:pt x="34" y="9"/>
                      <a:pt x="49" y="0"/>
                      <a:pt x="68" y="0"/>
                    </a:cubicBezTo>
                    <a:lnTo>
                      <a:pt x="839" y="0"/>
                    </a:lnTo>
                    <a:cubicBezTo>
                      <a:pt x="839" y="0"/>
                      <a:pt x="857" y="0"/>
                      <a:pt x="873" y="9"/>
                    </a:cubicBezTo>
                    <a:cubicBezTo>
                      <a:pt x="873" y="9"/>
                      <a:pt x="889" y="18"/>
                      <a:pt x="898" y="34"/>
                    </a:cubicBezTo>
                    <a:cubicBezTo>
                      <a:pt x="898" y="34"/>
                      <a:pt x="907" y="49"/>
                      <a:pt x="907" y="68"/>
                    </a:cubicBezTo>
                    <a:lnTo>
                      <a:pt x="907" y="258"/>
                    </a:lnTo>
                    <a:cubicBezTo>
                      <a:pt x="907" y="258"/>
                      <a:pt x="907" y="276"/>
                      <a:pt x="898" y="292"/>
                    </a:cubicBezTo>
                    <a:cubicBezTo>
                      <a:pt x="898" y="292"/>
                      <a:pt x="889" y="308"/>
                      <a:pt x="873" y="317"/>
                    </a:cubicBezTo>
                    <a:cubicBezTo>
                      <a:pt x="873" y="317"/>
                      <a:pt x="857" y="326"/>
                      <a:pt x="839" y="326"/>
                    </a:cubicBezTo>
                    <a:lnTo>
                      <a:pt x="68" y="326"/>
                    </a:lnTo>
                  </a:path>
                </a:pathLst>
              </a:custGeom>
              <a:solidFill>
                <a:srgbClr val="FFFFFF"/>
              </a:solidFill>
              <a:ln w="9525">
                <a:noFill/>
                <a:round/>
                <a:headEnd type="none" w="sm" len="sm"/>
                <a:tailEnd type="none" w="sm" len="sm"/>
              </a:ln>
              <a:effectLst>
                <a:outerShdw blurRad="63500" dist="107763" dir="2700000" algn="ctr" rotWithShape="0">
                  <a:srgbClr val="000000">
                    <a:alpha val="30000"/>
                  </a:srgbClr>
                </a:outerShdw>
              </a:effectLst>
            </p:spPr>
            <p:txBody>
              <a:bodyPr>
                <a:prstTxWarp prst="textNoShape">
                  <a:avLst/>
                </a:prstTxWarp>
              </a:bodyPr>
              <a:lstStyle/>
              <a:p>
                <a:endParaRPr lang="en-US"/>
              </a:p>
            </p:txBody>
          </p:sp>
          <p:sp>
            <p:nvSpPr>
              <p:cNvPr id="39" name="Freeform 5"/>
              <p:cNvSpPr>
                <a:spLocks noChangeArrowheads="1"/>
              </p:cNvSpPr>
              <p:nvPr/>
            </p:nvSpPr>
            <p:spPr bwMode="auto">
              <a:xfrm>
                <a:off x="0" y="0"/>
                <a:ext cx="907" cy="68"/>
              </a:xfrm>
              <a:custGeom>
                <a:avLst/>
                <a:gdLst/>
                <a:ahLst/>
                <a:cxnLst>
                  <a:cxn ang="0">
                    <a:pos x="0" y="68"/>
                  </a:cxn>
                  <a:cxn ang="0">
                    <a:pos x="9" y="34"/>
                  </a:cxn>
                  <a:cxn ang="0">
                    <a:pos x="34" y="9"/>
                  </a:cxn>
                  <a:cxn ang="0">
                    <a:pos x="68" y="0"/>
                  </a:cxn>
                  <a:cxn ang="0">
                    <a:pos x="839" y="0"/>
                  </a:cxn>
                  <a:cxn ang="0">
                    <a:pos x="873" y="9"/>
                  </a:cxn>
                  <a:cxn ang="0">
                    <a:pos x="898" y="34"/>
                  </a:cxn>
                  <a:cxn ang="0">
                    <a:pos x="907" y="68"/>
                  </a:cxn>
                  <a:cxn ang="0">
                    <a:pos x="0" y="68"/>
                  </a:cxn>
                </a:cxnLst>
                <a:rect l="0" t="0" r="r" b="b"/>
                <a:pathLst>
                  <a:path w="907" h="68">
                    <a:moveTo>
                      <a:pt x="0" y="68"/>
                    </a:moveTo>
                    <a:cubicBezTo>
                      <a:pt x="0" y="68"/>
                      <a:pt x="0" y="49"/>
                      <a:pt x="9" y="34"/>
                    </a:cubicBezTo>
                    <a:cubicBezTo>
                      <a:pt x="9" y="34"/>
                      <a:pt x="18" y="18"/>
                      <a:pt x="34" y="9"/>
                    </a:cubicBezTo>
                    <a:cubicBezTo>
                      <a:pt x="34" y="9"/>
                      <a:pt x="49" y="0"/>
                      <a:pt x="68" y="0"/>
                    </a:cubicBezTo>
                    <a:lnTo>
                      <a:pt x="839" y="0"/>
                    </a:lnTo>
                    <a:cubicBezTo>
                      <a:pt x="839" y="0"/>
                      <a:pt x="857" y="0"/>
                      <a:pt x="873" y="9"/>
                    </a:cubicBezTo>
                    <a:cubicBezTo>
                      <a:pt x="873" y="9"/>
                      <a:pt x="889" y="18"/>
                      <a:pt x="898" y="34"/>
                    </a:cubicBezTo>
                    <a:cubicBezTo>
                      <a:pt x="898" y="34"/>
                      <a:pt x="907" y="49"/>
                      <a:pt x="907" y="68"/>
                    </a:cubicBezTo>
                    <a:lnTo>
                      <a:pt x="0" y="68"/>
                    </a:lnTo>
                  </a:path>
                </a:pathLst>
              </a:custGeom>
              <a:gradFill rotWithShape="0">
                <a:gsLst>
                  <a:gs pos="0">
                    <a:srgbClr val="FFFFFF"/>
                  </a:gs>
                  <a:gs pos="100000">
                    <a:srgbClr val="FFFFFF">
                      <a:alpha val="10001"/>
                    </a:srgbClr>
                  </a:gs>
                </a:gsLst>
                <a:lin ang="5400000" scaled="1"/>
              </a:gradFill>
              <a:ln w="9525">
                <a:noFill/>
                <a:round/>
                <a:headEnd type="none" w="sm" len="sm"/>
                <a:tailEnd type="none" w="sm" len="sm"/>
              </a:ln>
            </p:spPr>
            <p:txBody>
              <a:bodyPr>
                <a:prstTxWarp prst="textNoShape">
                  <a:avLst/>
                </a:prstTxWarp>
              </a:bodyPr>
              <a:lstStyle/>
              <a:p>
                <a:endParaRPr lang="en-US"/>
              </a:p>
            </p:txBody>
          </p:sp>
          <p:sp>
            <p:nvSpPr>
              <p:cNvPr id="40" name="Freeform 6"/>
              <p:cNvSpPr>
                <a:spLocks noChangeArrowheads="1"/>
              </p:cNvSpPr>
              <p:nvPr/>
            </p:nvSpPr>
            <p:spPr bwMode="auto">
              <a:xfrm flipV="1">
                <a:off x="0" y="258"/>
                <a:ext cx="907" cy="68"/>
              </a:xfrm>
              <a:custGeom>
                <a:avLst/>
                <a:gdLst/>
                <a:ahLst/>
                <a:cxnLst>
                  <a:cxn ang="0">
                    <a:pos x="0" y="68"/>
                  </a:cxn>
                  <a:cxn ang="0">
                    <a:pos x="9" y="34"/>
                  </a:cxn>
                  <a:cxn ang="0">
                    <a:pos x="34" y="9"/>
                  </a:cxn>
                  <a:cxn ang="0">
                    <a:pos x="68" y="0"/>
                  </a:cxn>
                  <a:cxn ang="0">
                    <a:pos x="839" y="0"/>
                  </a:cxn>
                  <a:cxn ang="0">
                    <a:pos x="873" y="9"/>
                  </a:cxn>
                  <a:cxn ang="0">
                    <a:pos x="898" y="34"/>
                  </a:cxn>
                  <a:cxn ang="0">
                    <a:pos x="907" y="68"/>
                  </a:cxn>
                  <a:cxn ang="0">
                    <a:pos x="0" y="68"/>
                  </a:cxn>
                </a:cxnLst>
                <a:rect l="0" t="0" r="r" b="b"/>
                <a:pathLst>
                  <a:path w="907" h="68">
                    <a:moveTo>
                      <a:pt x="0" y="68"/>
                    </a:moveTo>
                    <a:cubicBezTo>
                      <a:pt x="0" y="68"/>
                      <a:pt x="0" y="49"/>
                      <a:pt x="9" y="34"/>
                    </a:cubicBezTo>
                    <a:cubicBezTo>
                      <a:pt x="9" y="34"/>
                      <a:pt x="18" y="18"/>
                      <a:pt x="34" y="9"/>
                    </a:cubicBezTo>
                    <a:cubicBezTo>
                      <a:pt x="34" y="9"/>
                      <a:pt x="49" y="0"/>
                      <a:pt x="68" y="0"/>
                    </a:cubicBezTo>
                    <a:lnTo>
                      <a:pt x="839" y="0"/>
                    </a:lnTo>
                    <a:cubicBezTo>
                      <a:pt x="839" y="0"/>
                      <a:pt x="857" y="0"/>
                      <a:pt x="873" y="9"/>
                    </a:cubicBezTo>
                    <a:cubicBezTo>
                      <a:pt x="873" y="9"/>
                      <a:pt x="889" y="18"/>
                      <a:pt x="898" y="34"/>
                    </a:cubicBezTo>
                    <a:cubicBezTo>
                      <a:pt x="898" y="34"/>
                      <a:pt x="907" y="49"/>
                      <a:pt x="907" y="68"/>
                    </a:cubicBezTo>
                    <a:lnTo>
                      <a:pt x="0" y="68"/>
                    </a:lnTo>
                  </a:path>
                </a:pathLst>
              </a:custGeom>
              <a:gradFill rotWithShape="0">
                <a:gsLst>
                  <a:gs pos="0">
                    <a:srgbClr val="FFFFFF">
                      <a:alpha val="0"/>
                    </a:srgbClr>
                  </a:gs>
                  <a:gs pos="100000">
                    <a:srgbClr val="FFFFFF"/>
                  </a:gs>
                </a:gsLst>
                <a:lin ang="5400000" scaled="1"/>
              </a:gradFill>
              <a:ln w="9525">
                <a:noFill/>
                <a:round/>
                <a:headEnd type="none" w="sm" len="sm"/>
                <a:tailEnd type="none" w="sm" len="sm"/>
              </a:ln>
            </p:spPr>
            <p:txBody>
              <a:bodyPr>
                <a:prstTxWarp prst="textNoShape">
                  <a:avLst/>
                </a:prstTxWarp>
              </a:bodyPr>
              <a:lstStyle/>
              <a:p>
                <a:endParaRPr lang="en-US"/>
              </a:p>
            </p:txBody>
          </p:sp>
          <p:sp>
            <p:nvSpPr>
              <p:cNvPr id="41" name="Freeform 7"/>
              <p:cNvSpPr>
                <a:spLocks noChangeArrowheads="1"/>
              </p:cNvSpPr>
              <p:nvPr/>
            </p:nvSpPr>
            <p:spPr bwMode="auto">
              <a:xfrm>
                <a:off x="0" y="0"/>
                <a:ext cx="907" cy="326"/>
              </a:xfrm>
              <a:custGeom>
                <a:avLst/>
                <a:gdLst/>
                <a:ahLst/>
                <a:cxnLst>
                  <a:cxn ang="0">
                    <a:pos x="68" y="326"/>
                  </a:cxn>
                  <a:cxn ang="0">
                    <a:pos x="34" y="317"/>
                  </a:cxn>
                  <a:cxn ang="0">
                    <a:pos x="9" y="292"/>
                  </a:cxn>
                  <a:cxn ang="0">
                    <a:pos x="0" y="258"/>
                  </a:cxn>
                  <a:cxn ang="0">
                    <a:pos x="0" y="68"/>
                  </a:cxn>
                  <a:cxn ang="0">
                    <a:pos x="9" y="34"/>
                  </a:cxn>
                  <a:cxn ang="0">
                    <a:pos x="34" y="9"/>
                  </a:cxn>
                  <a:cxn ang="0">
                    <a:pos x="68" y="0"/>
                  </a:cxn>
                  <a:cxn ang="0">
                    <a:pos x="839" y="0"/>
                  </a:cxn>
                  <a:cxn ang="0">
                    <a:pos x="873" y="9"/>
                  </a:cxn>
                  <a:cxn ang="0">
                    <a:pos x="898" y="34"/>
                  </a:cxn>
                  <a:cxn ang="0">
                    <a:pos x="907" y="68"/>
                  </a:cxn>
                  <a:cxn ang="0">
                    <a:pos x="907" y="258"/>
                  </a:cxn>
                  <a:cxn ang="0">
                    <a:pos x="898" y="292"/>
                  </a:cxn>
                  <a:cxn ang="0">
                    <a:pos x="873" y="317"/>
                  </a:cxn>
                  <a:cxn ang="0">
                    <a:pos x="839" y="326"/>
                  </a:cxn>
                  <a:cxn ang="0">
                    <a:pos x="68" y="326"/>
                  </a:cxn>
                </a:cxnLst>
                <a:rect l="0" t="0" r="r" b="b"/>
                <a:pathLst>
                  <a:path w="907" h="326">
                    <a:moveTo>
                      <a:pt x="68" y="326"/>
                    </a:moveTo>
                    <a:cubicBezTo>
                      <a:pt x="68" y="326"/>
                      <a:pt x="49" y="326"/>
                      <a:pt x="34" y="317"/>
                    </a:cubicBezTo>
                    <a:cubicBezTo>
                      <a:pt x="34" y="317"/>
                      <a:pt x="18" y="308"/>
                      <a:pt x="9" y="292"/>
                    </a:cubicBezTo>
                    <a:cubicBezTo>
                      <a:pt x="9" y="292"/>
                      <a:pt x="0" y="276"/>
                      <a:pt x="0" y="258"/>
                    </a:cubicBezTo>
                    <a:lnTo>
                      <a:pt x="0" y="68"/>
                    </a:lnTo>
                    <a:cubicBezTo>
                      <a:pt x="0" y="68"/>
                      <a:pt x="0" y="49"/>
                      <a:pt x="9" y="34"/>
                    </a:cubicBezTo>
                    <a:cubicBezTo>
                      <a:pt x="9" y="34"/>
                      <a:pt x="18" y="18"/>
                      <a:pt x="34" y="9"/>
                    </a:cubicBezTo>
                    <a:cubicBezTo>
                      <a:pt x="34" y="9"/>
                      <a:pt x="49" y="0"/>
                      <a:pt x="68" y="0"/>
                    </a:cubicBezTo>
                    <a:lnTo>
                      <a:pt x="839" y="0"/>
                    </a:lnTo>
                    <a:cubicBezTo>
                      <a:pt x="839" y="0"/>
                      <a:pt x="857" y="0"/>
                      <a:pt x="873" y="9"/>
                    </a:cubicBezTo>
                    <a:cubicBezTo>
                      <a:pt x="873" y="9"/>
                      <a:pt x="889" y="18"/>
                      <a:pt x="898" y="34"/>
                    </a:cubicBezTo>
                    <a:cubicBezTo>
                      <a:pt x="898" y="34"/>
                      <a:pt x="907" y="49"/>
                      <a:pt x="907" y="68"/>
                    </a:cubicBezTo>
                    <a:lnTo>
                      <a:pt x="907" y="258"/>
                    </a:lnTo>
                    <a:cubicBezTo>
                      <a:pt x="907" y="258"/>
                      <a:pt x="907" y="276"/>
                      <a:pt x="898" y="292"/>
                    </a:cubicBezTo>
                    <a:cubicBezTo>
                      <a:pt x="898" y="292"/>
                      <a:pt x="889" y="308"/>
                      <a:pt x="873" y="317"/>
                    </a:cubicBezTo>
                    <a:cubicBezTo>
                      <a:pt x="873" y="317"/>
                      <a:pt x="857" y="326"/>
                      <a:pt x="839" y="326"/>
                    </a:cubicBezTo>
                    <a:lnTo>
                      <a:pt x="68" y="326"/>
                    </a:lnTo>
                  </a:path>
                </a:pathLst>
              </a:custGeom>
              <a:noFill/>
              <a:ln w="9525">
                <a:solidFill>
                  <a:srgbClr val="000000">
                    <a:alpha val="20001"/>
                  </a:srgbClr>
                </a:solidFill>
                <a:round/>
                <a:headEnd type="none" w="sm" len="sm"/>
                <a:tailEnd type="none" w="sm" len="sm"/>
              </a:ln>
              <a:effectLst>
                <a:outerShdw blurRad="63500" dist="107763" dir="2700000" algn="ctr" rotWithShape="0">
                  <a:srgbClr val="000000">
                    <a:alpha val="30000"/>
                  </a:srgbClr>
                </a:outerShdw>
              </a:effectLst>
            </p:spPr>
            <p:txBody>
              <a:bodyPr>
                <a:prstTxWarp prst="textNoShape">
                  <a:avLst/>
                </a:prstTxWarp>
              </a:bodyPr>
              <a:lstStyle/>
              <a:p>
                <a:endParaRPr lang="en-US"/>
              </a:p>
            </p:txBody>
          </p:sp>
        </p:grpSp>
        <p:pic>
          <p:nvPicPr>
            <p:cNvPr id="37" name="Picture 8"/>
            <p:cNvPicPr>
              <a:picLocks noChangeAspect="1" noChangeArrowheads="1"/>
            </p:cNvPicPr>
            <p:nvPr/>
          </p:nvPicPr>
          <p:blipFill>
            <a:blip r:embed="rId5" cstate="print"/>
            <a:srcRect/>
            <a:stretch>
              <a:fillRect/>
            </a:stretch>
          </p:blipFill>
          <p:spPr bwMode="auto">
            <a:xfrm>
              <a:off x="41" y="66"/>
              <a:ext cx="824" cy="193"/>
            </a:xfrm>
            <a:prstGeom prst="rect">
              <a:avLst/>
            </a:prstGeom>
            <a:noFill/>
          </p:spPr>
        </p:pic>
      </p:grpSp>
      <p:grpSp>
        <p:nvGrpSpPr>
          <p:cNvPr id="10" name="Group 66"/>
          <p:cNvGrpSpPr>
            <a:grpSpLocks noChangeAspect="1"/>
          </p:cNvGrpSpPr>
          <p:nvPr/>
        </p:nvGrpSpPr>
        <p:grpSpPr bwMode="auto">
          <a:xfrm>
            <a:off x="3433835" y="1332393"/>
            <a:ext cx="2786462" cy="1463040"/>
            <a:chOff x="0" y="0"/>
            <a:chExt cx="822" cy="386"/>
          </a:xfrm>
        </p:grpSpPr>
        <p:grpSp>
          <p:nvGrpSpPr>
            <p:cNvPr id="17" name="Group 67"/>
            <p:cNvGrpSpPr>
              <a:grpSpLocks/>
            </p:cNvGrpSpPr>
            <p:nvPr/>
          </p:nvGrpSpPr>
          <p:grpSpPr bwMode="auto">
            <a:xfrm>
              <a:off x="0" y="0"/>
              <a:ext cx="820" cy="384"/>
              <a:chOff x="0" y="0"/>
              <a:chExt cx="821" cy="385"/>
            </a:xfrm>
          </p:grpSpPr>
          <p:sp>
            <p:nvSpPr>
              <p:cNvPr id="46" name="Freeform 69"/>
              <p:cNvSpPr>
                <a:spLocks noChangeArrowheads="1"/>
              </p:cNvSpPr>
              <p:nvPr/>
            </p:nvSpPr>
            <p:spPr bwMode="auto">
              <a:xfrm>
                <a:off x="0" y="0"/>
                <a:ext cx="773" cy="68"/>
              </a:xfrm>
              <a:custGeom>
                <a:avLst/>
                <a:gdLst/>
                <a:ahLst/>
                <a:cxnLst>
                  <a:cxn ang="0">
                    <a:pos x="0" y="68"/>
                  </a:cxn>
                  <a:cxn ang="0">
                    <a:pos x="9" y="34"/>
                  </a:cxn>
                  <a:cxn ang="0">
                    <a:pos x="34" y="9"/>
                  </a:cxn>
                  <a:cxn ang="0">
                    <a:pos x="68" y="0"/>
                  </a:cxn>
                  <a:cxn ang="0">
                    <a:pos x="705" y="0"/>
                  </a:cxn>
                  <a:cxn ang="0">
                    <a:pos x="739" y="9"/>
                  </a:cxn>
                  <a:cxn ang="0">
                    <a:pos x="763" y="34"/>
                  </a:cxn>
                  <a:cxn ang="0">
                    <a:pos x="773" y="68"/>
                  </a:cxn>
                  <a:cxn ang="0">
                    <a:pos x="0" y="68"/>
                  </a:cxn>
                </a:cxnLst>
                <a:rect l="0" t="0" r="r" b="b"/>
                <a:pathLst>
                  <a:path w="773" h="68">
                    <a:moveTo>
                      <a:pt x="0" y="68"/>
                    </a:moveTo>
                    <a:cubicBezTo>
                      <a:pt x="0" y="68"/>
                      <a:pt x="0" y="49"/>
                      <a:pt x="9" y="34"/>
                    </a:cubicBezTo>
                    <a:cubicBezTo>
                      <a:pt x="9" y="34"/>
                      <a:pt x="18" y="18"/>
                      <a:pt x="34" y="9"/>
                    </a:cubicBezTo>
                    <a:cubicBezTo>
                      <a:pt x="34" y="9"/>
                      <a:pt x="49" y="0"/>
                      <a:pt x="68" y="0"/>
                    </a:cubicBezTo>
                    <a:lnTo>
                      <a:pt x="705" y="0"/>
                    </a:lnTo>
                    <a:cubicBezTo>
                      <a:pt x="705" y="0"/>
                      <a:pt x="723" y="0"/>
                      <a:pt x="739" y="9"/>
                    </a:cubicBezTo>
                    <a:cubicBezTo>
                      <a:pt x="739" y="9"/>
                      <a:pt x="754" y="18"/>
                      <a:pt x="763" y="34"/>
                    </a:cubicBezTo>
                    <a:cubicBezTo>
                      <a:pt x="763" y="34"/>
                      <a:pt x="773" y="49"/>
                      <a:pt x="773" y="68"/>
                    </a:cubicBezTo>
                    <a:lnTo>
                      <a:pt x="0" y="68"/>
                    </a:lnTo>
                  </a:path>
                </a:pathLst>
              </a:custGeom>
              <a:gradFill rotWithShape="0">
                <a:gsLst>
                  <a:gs pos="0">
                    <a:srgbClr val="FFFFFF"/>
                  </a:gs>
                  <a:gs pos="100000">
                    <a:srgbClr val="FFFFFF">
                      <a:alpha val="10001"/>
                    </a:srgbClr>
                  </a:gs>
                </a:gsLst>
                <a:lin ang="5400000" scaled="1"/>
              </a:gradFill>
              <a:ln w="9525">
                <a:noFill/>
                <a:round/>
                <a:headEnd type="none" w="sm" len="sm"/>
                <a:tailEnd type="none" w="sm" len="sm"/>
              </a:ln>
            </p:spPr>
            <p:txBody>
              <a:bodyPr>
                <a:prstTxWarp prst="textNoShape">
                  <a:avLst/>
                </a:prstTxWarp>
              </a:bodyPr>
              <a:lstStyle/>
              <a:p>
                <a:endParaRPr lang="en-US"/>
              </a:p>
            </p:txBody>
          </p:sp>
          <p:sp>
            <p:nvSpPr>
              <p:cNvPr id="47" name="Freeform 70"/>
              <p:cNvSpPr>
                <a:spLocks noChangeArrowheads="1"/>
              </p:cNvSpPr>
              <p:nvPr/>
            </p:nvSpPr>
            <p:spPr bwMode="auto">
              <a:xfrm flipV="1">
                <a:off x="0" y="269"/>
                <a:ext cx="773" cy="68"/>
              </a:xfrm>
              <a:custGeom>
                <a:avLst/>
                <a:gdLst/>
                <a:ahLst/>
                <a:cxnLst>
                  <a:cxn ang="0">
                    <a:pos x="0" y="68"/>
                  </a:cxn>
                  <a:cxn ang="0">
                    <a:pos x="9" y="34"/>
                  </a:cxn>
                  <a:cxn ang="0">
                    <a:pos x="34" y="9"/>
                  </a:cxn>
                  <a:cxn ang="0">
                    <a:pos x="68" y="0"/>
                  </a:cxn>
                  <a:cxn ang="0">
                    <a:pos x="705" y="0"/>
                  </a:cxn>
                  <a:cxn ang="0">
                    <a:pos x="739" y="9"/>
                  </a:cxn>
                  <a:cxn ang="0">
                    <a:pos x="763" y="34"/>
                  </a:cxn>
                  <a:cxn ang="0">
                    <a:pos x="773" y="68"/>
                  </a:cxn>
                  <a:cxn ang="0">
                    <a:pos x="0" y="68"/>
                  </a:cxn>
                </a:cxnLst>
                <a:rect l="0" t="0" r="r" b="b"/>
                <a:pathLst>
                  <a:path w="773" h="68">
                    <a:moveTo>
                      <a:pt x="0" y="68"/>
                    </a:moveTo>
                    <a:cubicBezTo>
                      <a:pt x="0" y="68"/>
                      <a:pt x="0" y="49"/>
                      <a:pt x="9" y="34"/>
                    </a:cubicBezTo>
                    <a:cubicBezTo>
                      <a:pt x="9" y="34"/>
                      <a:pt x="18" y="18"/>
                      <a:pt x="34" y="9"/>
                    </a:cubicBezTo>
                    <a:cubicBezTo>
                      <a:pt x="34" y="9"/>
                      <a:pt x="49" y="0"/>
                      <a:pt x="68" y="0"/>
                    </a:cubicBezTo>
                    <a:lnTo>
                      <a:pt x="705" y="0"/>
                    </a:lnTo>
                    <a:cubicBezTo>
                      <a:pt x="705" y="0"/>
                      <a:pt x="723" y="0"/>
                      <a:pt x="739" y="9"/>
                    </a:cubicBezTo>
                    <a:cubicBezTo>
                      <a:pt x="739" y="9"/>
                      <a:pt x="754" y="18"/>
                      <a:pt x="763" y="34"/>
                    </a:cubicBezTo>
                    <a:cubicBezTo>
                      <a:pt x="763" y="34"/>
                      <a:pt x="773" y="49"/>
                      <a:pt x="773" y="68"/>
                    </a:cubicBezTo>
                    <a:lnTo>
                      <a:pt x="0" y="68"/>
                    </a:lnTo>
                  </a:path>
                </a:pathLst>
              </a:custGeom>
              <a:gradFill rotWithShape="0">
                <a:gsLst>
                  <a:gs pos="0">
                    <a:srgbClr val="FFFFFF">
                      <a:alpha val="0"/>
                    </a:srgbClr>
                  </a:gs>
                  <a:gs pos="100000">
                    <a:srgbClr val="FFFFFF"/>
                  </a:gs>
                </a:gsLst>
                <a:lin ang="5400000" scaled="1"/>
              </a:gradFill>
              <a:ln w="9525">
                <a:noFill/>
                <a:round/>
                <a:headEnd type="none" w="sm" len="sm"/>
                <a:tailEnd type="none" w="sm" len="sm"/>
              </a:ln>
            </p:spPr>
            <p:txBody>
              <a:bodyPr>
                <a:prstTxWarp prst="textNoShape">
                  <a:avLst/>
                </a:prstTxWarp>
              </a:bodyPr>
              <a:lstStyle/>
              <a:p>
                <a:endParaRPr lang="en-US"/>
              </a:p>
            </p:txBody>
          </p:sp>
          <p:sp>
            <p:nvSpPr>
              <p:cNvPr id="48" name="Freeform 71"/>
              <p:cNvSpPr>
                <a:spLocks noChangeArrowheads="1"/>
              </p:cNvSpPr>
              <p:nvPr/>
            </p:nvSpPr>
            <p:spPr bwMode="auto">
              <a:xfrm>
                <a:off x="0" y="0"/>
                <a:ext cx="773" cy="337"/>
              </a:xfrm>
              <a:custGeom>
                <a:avLst/>
                <a:gdLst/>
                <a:ahLst/>
                <a:cxnLst>
                  <a:cxn ang="0">
                    <a:pos x="68" y="337"/>
                  </a:cxn>
                  <a:cxn ang="0">
                    <a:pos x="34" y="327"/>
                  </a:cxn>
                  <a:cxn ang="0">
                    <a:pos x="9" y="303"/>
                  </a:cxn>
                  <a:cxn ang="0">
                    <a:pos x="0" y="269"/>
                  </a:cxn>
                  <a:cxn ang="0">
                    <a:pos x="0" y="68"/>
                  </a:cxn>
                  <a:cxn ang="0">
                    <a:pos x="9" y="34"/>
                  </a:cxn>
                  <a:cxn ang="0">
                    <a:pos x="34" y="9"/>
                  </a:cxn>
                  <a:cxn ang="0">
                    <a:pos x="68" y="0"/>
                  </a:cxn>
                  <a:cxn ang="0">
                    <a:pos x="705" y="0"/>
                  </a:cxn>
                  <a:cxn ang="0">
                    <a:pos x="739" y="9"/>
                  </a:cxn>
                  <a:cxn ang="0">
                    <a:pos x="763" y="34"/>
                  </a:cxn>
                  <a:cxn ang="0">
                    <a:pos x="773" y="68"/>
                  </a:cxn>
                  <a:cxn ang="0">
                    <a:pos x="773" y="269"/>
                  </a:cxn>
                  <a:cxn ang="0">
                    <a:pos x="763" y="303"/>
                  </a:cxn>
                  <a:cxn ang="0">
                    <a:pos x="739" y="327"/>
                  </a:cxn>
                  <a:cxn ang="0">
                    <a:pos x="705" y="337"/>
                  </a:cxn>
                  <a:cxn ang="0">
                    <a:pos x="68" y="337"/>
                  </a:cxn>
                </a:cxnLst>
                <a:rect l="0" t="0" r="r" b="b"/>
                <a:pathLst>
                  <a:path w="773" h="337">
                    <a:moveTo>
                      <a:pt x="68" y="337"/>
                    </a:moveTo>
                    <a:cubicBezTo>
                      <a:pt x="68" y="337"/>
                      <a:pt x="49" y="336"/>
                      <a:pt x="34" y="327"/>
                    </a:cubicBezTo>
                    <a:cubicBezTo>
                      <a:pt x="34" y="327"/>
                      <a:pt x="18" y="318"/>
                      <a:pt x="9" y="303"/>
                    </a:cubicBezTo>
                    <a:cubicBezTo>
                      <a:pt x="9" y="303"/>
                      <a:pt x="0" y="287"/>
                      <a:pt x="0" y="269"/>
                    </a:cubicBezTo>
                    <a:lnTo>
                      <a:pt x="0" y="68"/>
                    </a:lnTo>
                    <a:cubicBezTo>
                      <a:pt x="0" y="68"/>
                      <a:pt x="0" y="49"/>
                      <a:pt x="9" y="34"/>
                    </a:cubicBezTo>
                    <a:cubicBezTo>
                      <a:pt x="9" y="34"/>
                      <a:pt x="18" y="18"/>
                      <a:pt x="34" y="9"/>
                    </a:cubicBezTo>
                    <a:cubicBezTo>
                      <a:pt x="34" y="9"/>
                      <a:pt x="49" y="0"/>
                      <a:pt x="68" y="0"/>
                    </a:cubicBezTo>
                    <a:lnTo>
                      <a:pt x="705" y="0"/>
                    </a:lnTo>
                    <a:cubicBezTo>
                      <a:pt x="705" y="0"/>
                      <a:pt x="723" y="0"/>
                      <a:pt x="739" y="9"/>
                    </a:cubicBezTo>
                    <a:cubicBezTo>
                      <a:pt x="739" y="9"/>
                      <a:pt x="754" y="18"/>
                      <a:pt x="763" y="34"/>
                    </a:cubicBezTo>
                    <a:cubicBezTo>
                      <a:pt x="763" y="34"/>
                      <a:pt x="773" y="49"/>
                      <a:pt x="773" y="68"/>
                    </a:cubicBezTo>
                    <a:lnTo>
                      <a:pt x="773" y="269"/>
                    </a:lnTo>
                    <a:cubicBezTo>
                      <a:pt x="773" y="269"/>
                      <a:pt x="773" y="287"/>
                      <a:pt x="763" y="303"/>
                    </a:cubicBezTo>
                    <a:cubicBezTo>
                      <a:pt x="763" y="303"/>
                      <a:pt x="754" y="318"/>
                      <a:pt x="739" y="327"/>
                    </a:cubicBezTo>
                    <a:cubicBezTo>
                      <a:pt x="739" y="327"/>
                      <a:pt x="723" y="336"/>
                      <a:pt x="705" y="337"/>
                    </a:cubicBezTo>
                    <a:lnTo>
                      <a:pt x="68" y="337"/>
                    </a:lnTo>
                  </a:path>
                </a:pathLst>
              </a:custGeom>
              <a:noFill/>
              <a:ln w="9525">
                <a:solidFill>
                  <a:srgbClr val="000000">
                    <a:alpha val="20001"/>
                  </a:srgbClr>
                </a:solidFill>
                <a:round/>
                <a:headEnd type="none" w="sm" len="sm"/>
                <a:tailEnd type="none" w="sm" len="sm"/>
              </a:ln>
              <a:effectLst>
                <a:outerShdw blurRad="63500" dist="107763" dir="2700000" algn="ctr" rotWithShape="0">
                  <a:srgbClr val="000000">
                    <a:alpha val="30000"/>
                  </a:srgbClr>
                </a:outerShdw>
              </a:effectLst>
            </p:spPr>
            <p:txBody>
              <a:bodyPr>
                <a:prstTxWarp prst="textNoShape">
                  <a:avLst/>
                </a:prstTxWarp>
              </a:bodyPr>
              <a:lstStyle/>
              <a:p>
                <a:endParaRPr lang="en-US"/>
              </a:p>
            </p:txBody>
          </p:sp>
          <p:sp>
            <p:nvSpPr>
              <p:cNvPr id="45" name="Freeform 68"/>
              <p:cNvSpPr>
                <a:spLocks noChangeArrowheads="1"/>
              </p:cNvSpPr>
              <p:nvPr/>
            </p:nvSpPr>
            <p:spPr bwMode="auto">
              <a:xfrm>
                <a:off x="0" y="0"/>
                <a:ext cx="773" cy="337"/>
              </a:xfrm>
              <a:custGeom>
                <a:avLst/>
                <a:gdLst/>
                <a:ahLst/>
                <a:cxnLst>
                  <a:cxn ang="0">
                    <a:pos x="68" y="337"/>
                  </a:cxn>
                  <a:cxn ang="0">
                    <a:pos x="34" y="327"/>
                  </a:cxn>
                  <a:cxn ang="0">
                    <a:pos x="9" y="303"/>
                  </a:cxn>
                  <a:cxn ang="0">
                    <a:pos x="0" y="269"/>
                  </a:cxn>
                  <a:cxn ang="0">
                    <a:pos x="0" y="68"/>
                  </a:cxn>
                  <a:cxn ang="0">
                    <a:pos x="9" y="34"/>
                  </a:cxn>
                  <a:cxn ang="0">
                    <a:pos x="34" y="9"/>
                  </a:cxn>
                  <a:cxn ang="0">
                    <a:pos x="68" y="0"/>
                  </a:cxn>
                  <a:cxn ang="0">
                    <a:pos x="705" y="0"/>
                  </a:cxn>
                  <a:cxn ang="0">
                    <a:pos x="739" y="9"/>
                  </a:cxn>
                  <a:cxn ang="0">
                    <a:pos x="763" y="34"/>
                  </a:cxn>
                  <a:cxn ang="0">
                    <a:pos x="773" y="68"/>
                  </a:cxn>
                  <a:cxn ang="0">
                    <a:pos x="773" y="269"/>
                  </a:cxn>
                  <a:cxn ang="0">
                    <a:pos x="763" y="303"/>
                  </a:cxn>
                  <a:cxn ang="0">
                    <a:pos x="739" y="327"/>
                  </a:cxn>
                  <a:cxn ang="0">
                    <a:pos x="705" y="337"/>
                  </a:cxn>
                  <a:cxn ang="0">
                    <a:pos x="68" y="337"/>
                  </a:cxn>
                </a:cxnLst>
                <a:rect l="0" t="0" r="r" b="b"/>
                <a:pathLst>
                  <a:path w="773" h="337">
                    <a:moveTo>
                      <a:pt x="68" y="337"/>
                    </a:moveTo>
                    <a:cubicBezTo>
                      <a:pt x="68" y="337"/>
                      <a:pt x="49" y="336"/>
                      <a:pt x="34" y="327"/>
                    </a:cubicBezTo>
                    <a:cubicBezTo>
                      <a:pt x="34" y="327"/>
                      <a:pt x="18" y="318"/>
                      <a:pt x="9" y="303"/>
                    </a:cubicBezTo>
                    <a:cubicBezTo>
                      <a:pt x="9" y="303"/>
                      <a:pt x="0" y="287"/>
                      <a:pt x="0" y="269"/>
                    </a:cubicBezTo>
                    <a:lnTo>
                      <a:pt x="0" y="68"/>
                    </a:lnTo>
                    <a:cubicBezTo>
                      <a:pt x="0" y="68"/>
                      <a:pt x="0" y="49"/>
                      <a:pt x="9" y="34"/>
                    </a:cubicBezTo>
                    <a:cubicBezTo>
                      <a:pt x="9" y="34"/>
                      <a:pt x="18" y="18"/>
                      <a:pt x="34" y="9"/>
                    </a:cubicBezTo>
                    <a:cubicBezTo>
                      <a:pt x="34" y="9"/>
                      <a:pt x="49" y="0"/>
                      <a:pt x="68" y="0"/>
                    </a:cubicBezTo>
                    <a:lnTo>
                      <a:pt x="705" y="0"/>
                    </a:lnTo>
                    <a:cubicBezTo>
                      <a:pt x="705" y="0"/>
                      <a:pt x="723" y="0"/>
                      <a:pt x="739" y="9"/>
                    </a:cubicBezTo>
                    <a:cubicBezTo>
                      <a:pt x="739" y="9"/>
                      <a:pt x="754" y="18"/>
                      <a:pt x="763" y="34"/>
                    </a:cubicBezTo>
                    <a:cubicBezTo>
                      <a:pt x="763" y="34"/>
                      <a:pt x="773" y="49"/>
                      <a:pt x="773" y="68"/>
                    </a:cubicBezTo>
                    <a:lnTo>
                      <a:pt x="773" y="269"/>
                    </a:lnTo>
                    <a:cubicBezTo>
                      <a:pt x="773" y="269"/>
                      <a:pt x="773" y="287"/>
                      <a:pt x="763" y="303"/>
                    </a:cubicBezTo>
                    <a:cubicBezTo>
                      <a:pt x="763" y="303"/>
                      <a:pt x="754" y="318"/>
                      <a:pt x="739" y="327"/>
                    </a:cubicBezTo>
                    <a:cubicBezTo>
                      <a:pt x="739" y="327"/>
                      <a:pt x="723" y="336"/>
                      <a:pt x="705" y="337"/>
                    </a:cubicBezTo>
                    <a:lnTo>
                      <a:pt x="68" y="337"/>
                    </a:lnTo>
                  </a:path>
                </a:pathLst>
              </a:custGeom>
              <a:solidFill>
                <a:srgbClr val="FFFFFF"/>
              </a:solidFill>
              <a:ln w="9525">
                <a:solidFill>
                  <a:schemeClr val="tx1"/>
                </a:solidFill>
                <a:round/>
                <a:headEnd type="none" w="sm" len="sm"/>
                <a:tailEnd type="none" w="sm" len="sm"/>
              </a:ln>
              <a:effectLst>
                <a:outerShdw blurRad="63500" dist="107763" dir="2700000" algn="ctr" rotWithShape="0">
                  <a:srgbClr val="000000">
                    <a:alpha val="30000"/>
                  </a:srgbClr>
                </a:outerShdw>
              </a:effectLst>
            </p:spPr>
            <p:txBody>
              <a:bodyPr>
                <a:prstTxWarp prst="textNoShape">
                  <a:avLst/>
                </a:prstTxWarp>
              </a:bodyPr>
              <a:lstStyle/>
              <a:p>
                <a:endParaRPr lang="en-US"/>
              </a:p>
            </p:txBody>
          </p:sp>
        </p:grpSp>
        <p:pic>
          <p:nvPicPr>
            <p:cNvPr id="44" name="Picture 72"/>
            <p:cNvPicPr>
              <a:picLocks noChangeAspect="1" noChangeArrowheads="1"/>
            </p:cNvPicPr>
            <p:nvPr/>
          </p:nvPicPr>
          <p:blipFill>
            <a:blip r:embed="rId6" cstate="print"/>
            <a:srcRect/>
            <a:stretch>
              <a:fillRect/>
            </a:stretch>
          </p:blipFill>
          <p:spPr bwMode="auto">
            <a:xfrm>
              <a:off x="63" y="56"/>
              <a:ext cx="646" cy="225"/>
            </a:xfrm>
            <a:prstGeom prst="rect">
              <a:avLst/>
            </a:prstGeom>
            <a:noFill/>
          </p:spPr>
        </p:pic>
      </p:grpSp>
      <p:pic>
        <p:nvPicPr>
          <p:cNvPr id="55" name="Picture 54" descr="logo_transparent.png"/>
          <p:cNvPicPr>
            <a:picLocks noChangeAspect="1"/>
          </p:cNvPicPr>
          <p:nvPr/>
        </p:nvPicPr>
        <p:blipFill>
          <a:blip r:embed="rId7" cstate="print"/>
          <a:stretch>
            <a:fillRect/>
          </a:stretch>
        </p:blipFill>
        <p:spPr>
          <a:xfrm>
            <a:off x="3603131" y="2816448"/>
            <a:ext cx="2286521" cy="2223006"/>
          </a:xfrm>
          <a:prstGeom prst="rect">
            <a:avLst/>
          </a:prstGeom>
        </p:spPr>
      </p:pic>
      <p:sp>
        <p:nvSpPr>
          <p:cNvPr id="57" name="Title 56"/>
          <p:cNvSpPr>
            <a:spLocks noGrp="1"/>
          </p:cNvSpPr>
          <p:nvPr>
            <p:ph type="title"/>
          </p:nvPr>
        </p:nvSpPr>
        <p:spPr>
          <a:xfrm>
            <a:off x="301625" y="182881"/>
            <a:ext cx="8534400" cy="701040"/>
          </a:xfrm>
        </p:spPr>
        <p:txBody>
          <a:bodyPr/>
          <a:lstStyle/>
          <a:p>
            <a:r>
              <a:rPr lang="en-US" sz="3200" dirty="0" smtClean="0"/>
              <a:t>TerraPop Collaborating Organizations</a:t>
            </a:r>
            <a:endParaRPr lang="en-US" sz="3200" dirty="0"/>
          </a:p>
        </p:txBody>
      </p:sp>
      <p:sp>
        <p:nvSpPr>
          <p:cNvPr id="43" name="Line 19"/>
          <p:cNvSpPr>
            <a:spLocks noChangeShapeType="1"/>
          </p:cNvSpPr>
          <p:nvPr/>
        </p:nvSpPr>
        <p:spPr bwMode="auto">
          <a:xfrm rot="17100000">
            <a:off x="2096377" y="3915459"/>
            <a:ext cx="2685322" cy="48568"/>
          </a:xfrm>
          <a:prstGeom prst="line">
            <a:avLst/>
          </a:prstGeom>
          <a:noFill/>
          <a:ln w="9525">
            <a:solidFill>
              <a:srgbClr val="B7B7B7"/>
            </a:solidFill>
            <a:round/>
            <a:headEnd type="none" w="sm" len="sm"/>
            <a:tailEnd type="none" w="sm" len="sm"/>
          </a:ln>
          <a:effectLst/>
        </p:spPr>
        <p:txBody>
          <a:bodyPr>
            <a:prstTxWarp prst="textNoShape">
              <a:avLst/>
            </a:prstTxWarp>
          </a:bodyPr>
          <a:lstStyle/>
          <a:p>
            <a:endParaRPr lang="en-US"/>
          </a:p>
        </p:txBody>
      </p:sp>
      <p:sp>
        <p:nvSpPr>
          <p:cNvPr id="49" name="Line 19"/>
          <p:cNvSpPr>
            <a:spLocks noChangeShapeType="1"/>
          </p:cNvSpPr>
          <p:nvPr/>
        </p:nvSpPr>
        <p:spPr bwMode="auto">
          <a:xfrm rot="17100000">
            <a:off x="2245589" y="1662529"/>
            <a:ext cx="887848" cy="1303263"/>
          </a:xfrm>
          <a:prstGeom prst="line">
            <a:avLst/>
          </a:prstGeom>
          <a:noFill/>
          <a:ln w="9525">
            <a:solidFill>
              <a:srgbClr val="B7B7B7"/>
            </a:solidFill>
            <a:round/>
            <a:headEnd type="none" w="sm" len="sm"/>
            <a:tailEnd type="none" w="sm" len="sm"/>
          </a:ln>
          <a:effectLst/>
        </p:spPr>
        <p:txBody>
          <a:bodyPr>
            <a:prstTxWarp prst="textNoShape">
              <a:avLst/>
            </a:prstTxWarp>
          </a:bodyPr>
          <a:lstStyle/>
          <a:p>
            <a:endParaRPr lang="en-US"/>
          </a:p>
        </p:txBody>
      </p:sp>
      <p:sp>
        <p:nvSpPr>
          <p:cNvPr id="50" name="Line 19"/>
          <p:cNvSpPr>
            <a:spLocks noChangeShapeType="1"/>
          </p:cNvSpPr>
          <p:nvPr/>
        </p:nvSpPr>
        <p:spPr bwMode="auto">
          <a:xfrm rot="17100000" flipV="1">
            <a:off x="6541570" y="1677593"/>
            <a:ext cx="136089" cy="1193105"/>
          </a:xfrm>
          <a:prstGeom prst="line">
            <a:avLst/>
          </a:prstGeom>
          <a:noFill/>
          <a:ln w="9525">
            <a:solidFill>
              <a:srgbClr val="B7B7B7"/>
            </a:solidFill>
            <a:round/>
            <a:headEnd type="none" w="sm" len="sm"/>
            <a:tailEnd type="none" w="sm" len="sm"/>
          </a:ln>
          <a:effectLst/>
        </p:spPr>
        <p:txBody>
          <a:bodyPr>
            <a:prstTxWarp prst="textNoShape">
              <a:avLst/>
            </a:prstTxWarp>
          </a:bodyPr>
          <a:lstStyle/>
          <a:p>
            <a:endParaRPr lang="en-US"/>
          </a:p>
        </p:txBody>
      </p:sp>
      <p:sp>
        <p:nvSpPr>
          <p:cNvPr id="51" name="Line 19"/>
          <p:cNvSpPr>
            <a:spLocks noChangeShapeType="1"/>
          </p:cNvSpPr>
          <p:nvPr/>
        </p:nvSpPr>
        <p:spPr bwMode="auto">
          <a:xfrm rot="17100000" flipV="1">
            <a:off x="5081485" y="3178998"/>
            <a:ext cx="1981416" cy="1152406"/>
          </a:xfrm>
          <a:prstGeom prst="line">
            <a:avLst/>
          </a:prstGeom>
          <a:noFill/>
          <a:ln w="9525">
            <a:solidFill>
              <a:srgbClr val="B7B7B7"/>
            </a:solidFill>
            <a:round/>
            <a:headEnd type="none" w="sm" len="sm"/>
            <a:tailEnd type="none" w="sm" len="sm"/>
          </a:ln>
          <a:effectLst/>
        </p:spPr>
        <p:txBody>
          <a:bodyPr>
            <a:prstTxWarp prst="textNoShape">
              <a:avLst/>
            </a:prstTxWarp>
          </a:bodyPr>
          <a:lstStyle/>
          <a:p>
            <a:endParaRPr lang="en-US"/>
          </a:p>
        </p:txBody>
      </p:sp>
      <p:sp>
        <p:nvSpPr>
          <p:cNvPr id="52" name="Line 19"/>
          <p:cNvSpPr>
            <a:spLocks noChangeShapeType="1"/>
          </p:cNvSpPr>
          <p:nvPr/>
        </p:nvSpPr>
        <p:spPr bwMode="auto">
          <a:xfrm rot="17100000" flipH="1" flipV="1">
            <a:off x="3975596" y="1198893"/>
            <a:ext cx="960561" cy="3491052"/>
          </a:xfrm>
          <a:prstGeom prst="line">
            <a:avLst/>
          </a:prstGeom>
          <a:noFill/>
          <a:ln w="9525">
            <a:solidFill>
              <a:srgbClr val="B7B7B7"/>
            </a:solidFill>
            <a:round/>
            <a:headEnd type="none" w="sm" len="sm"/>
            <a:tailEnd type="none" w="sm" len="sm"/>
          </a:ln>
          <a:effectLst/>
        </p:spPr>
        <p:txBody>
          <a:bodyPr>
            <a:prstTxWarp prst="textNoShape">
              <a:avLst/>
            </a:prstTxWarp>
          </a:bodyPr>
          <a:lstStyle/>
          <a:p>
            <a:endParaRPr lang="en-US"/>
          </a:p>
        </p:txBody>
      </p:sp>
      <p:sp>
        <p:nvSpPr>
          <p:cNvPr id="53" name="Line 19"/>
          <p:cNvSpPr>
            <a:spLocks noChangeShapeType="1"/>
          </p:cNvSpPr>
          <p:nvPr/>
        </p:nvSpPr>
        <p:spPr bwMode="auto">
          <a:xfrm rot="17100000">
            <a:off x="4687830" y="4687151"/>
            <a:ext cx="428762" cy="1600161"/>
          </a:xfrm>
          <a:prstGeom prst="line">
            <a:avLst/>
          </a:prstGeom>
          <a:noFill/>
          <a:ln w="9525">
            <a:solidFill>
              <a:srgbClr val="B7B7B7"/>
            </a:solidFill>
            <a:round/>
            <a:headEnd type="none" w="sm" len="sm"/>
            <a:tailEnd type="none" w="sm" len="sm"/>
          </a:ln>
          <a:effectLst/>
        </p:spPr>
        <p:txBody>
          <a:bodyPr>
            <a:prstTxWarp prst="textNoShape">
              <a:avLst/>
            </a:prstTxWarp>
          </a:bodyPr>
          <a:lstStyle/>
          <a:p>
            <a:endParaRPr lang="en-US"/>
          </a:p>
        </p:txBody>
      </p:sp>
      <p:sp>
        <p:nvSpPr>
          <p:cNvPr id="54" name="Line 19"/>
          <p:cNvSpPr>
            <a:spLocks noChangeShapeType="1"/>
          </p:cNvSpPr>
          <p:nvPr/>
        </p:nvSpPr>
        <p:spPr bwMode="auto">
          <a:xfrm rot="17100000">
            <a:off x="4249115" y="3613816"/>
            <a:ext cx="2360523" cy="2174073"/>
          </a:xfrm>
          <a:prstGeom prst="line">
            <a:avLst/>
          </a:prstGeom>
          <a:noFill/>
          <a:ln w="9525">
            <a:solidFill>
              <a:srgbClr val="B7B7B7"/>
            </a:solidFill>
            <a:round/>
            <a:headEnd type="none" w="sm" len="sm"/>
            <a:tailEnd type="none" w="sm" len="sm"/>
          </a:ln>
          <a:effectLst/>
        </p:spPr>
        <p:txBody>
          <a:bodyPr>
            <a:prstTxWarp prst="textNoShape">
              <a:avLst/>
            </a:prstTxWarp>
          </a:bodyPr>
          <a:lstStyle/>
          <a:p>
            <a:endParaRPr lang="en-US"/>
          </a:p>
        </p:txBody>
      </p:sp>
      <p:sp>
        <p:nvSpPr>
          <p:cNvPr id="56" name="Line 19"/>
          <p:cNvSpPr>
            <a:spLocks noChangeShapeType="1"/>
          </p:cNvSpPr>
          <p:nvPr/>
        </p:nvSpPr>
        <p:spPr bwMode="auto">
          <a:xfrm rot="17100000">
            <a:off x="6045822" y="4337602"/>
            <a:ext cx="1119197" cy="71627"/>
          </a:xfrm>
          <a:prstGeom prst="line">
            <a:avLst/>
          </a:prstGeom>
          <a:noFill/>
          <a:ln w="9525">
            <a:solidFill>
              <a:srgbClr val="B7B7B7"/>
            </a:solidFill>
            <a:round/>
            <a:headEnd type="none" w="sm" len="sm"/>
            <a:tailEnd type="none" w="sm" len="sm"/>
          </a:ln>
          <a:effectLst/>
        </p:spPr>
        <p:txBody>
          <a:bodyPr>
            <a:prstTxWarp prst="textNoShape">
              <a:avLst/>
            </a:prstTxWarp>
          </a:bodyPr>
          <a:lstStyle/>
          <a:p>
            <a:endParaRPr lang="en-US"/>
          </a:p>
        </p:txBody>
      </p:sp>
      <p:sp>
        <p:nvSpPr>
          <p:cNvPr id="58" name="Line 19"/>
          <p:cNvSpPr>
            <a:spLocks noChangeShapeType="1"/>
          </p:cNvSpPr>
          <p:nvPr/>
        </p:nvSpPr>
        <p:spPr bwMode="auto">
          <a:xfrm rot="17100000" flipV="1">
            <a:off x="3321064" y="2761097"/>
            <a:ext cx="1024927" cy="4202803"/>
          </a:xfrm>
          <a:prstGeom prst="line">
            <a:avLst/>
          </a:prstGeom>
          <a:noFill/>
          <a:ln w="9525">
            <a:solidFill>
              <a:srgbClr val="B7B7B7"/>
            </a:solidFill>
            <a:round/>
            <a:headEnd type="none" w="sm" len="sm"/>
            <a:tailEnd type="none" w="sm" len="sm"/>
          </a:ln>
          <a:effectLst/>
        </p:spPr>
        <p:txBody>
          <a:bodyPr>
            <a:prstTxWarp prst="textNoShape">
              <a:avLst/>
            </a:prstTxWarp>
          </a:bodyPr>
          <a:lstStyle/>
          <a:p>
            <a:endParaRPr lang="en-US"/>
          </a:p>
        </p:txBody>
      </p:sp>
    </p:spTree>
    <p:extLst>
      <p:ext uri="{BB962C8B-B14F-4D97-AF65-F5344CB8AC3E}">
        <p14:creationId xmlns:p14="http://schemas.microsoft.com/office/powerpoint/2010/main" val="3723724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https://mail.google.com/mail/?ui=2&amp;ik=08b0ec1e13&amp;view=att&amp;th=12667892b1ca745e&amp;attid=0.2&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logo cmy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1920" y="416560"/>
            <a:ext cx="6324600" cy="1918117"/>
          </a:xfrm>
          <a:prstGeom prst="rect">
            <a:avLst/>
          </a:prstGeom>
        </p:spPr>
      </p:pic>
      <p:sp>
        <p:nvSpPr>
          <p:cNvPr id="4" name="Rectangle 3"/>
          <p:cNvSpPr/>
          <p:nvPr/>
        </p:nvSpPr>
        <p:spPr>
          <a:xfrm>
            <a:off x="155575" y="2529841"/>
            <a:ext cx="8836025" cy="584775"/>
          </a:xfrm>
          <a:prstGeom prst="rect">
            <a:avLst/>
          </a:prstGeom>
        </p:spPr>
        <p:txBody>
          <a:bodyPr wrap="square">
            <a:spAutoFit/>
          </a:bodyPr>
          <a:lstStyle/>
          <a:p>
            <a:pPr marL="514350" indent="-514350" algn="ctr"/>
            <a:r>
              <a:rPr lang="en-US" sz="3200" b="1" dirty="0" smtClean="0">
                <a:solidFill>
                  <a:schemeClr val="tx2"/>
                </a:solidFill>
              </a:rPr>
              <a:t>Project Elements</a:t>
            </a:r>
          </a:p>
        </p:txBody>
      </p:sp>
      <p:sp>
        <p:nvSpPr>
          <p:cNvPr id="8" name="Rectangle 7"/>
          <p:cNvSpPr/>
          <p:nvPr/>
        </p:nvSpPr>
        <p:spPr>
          <a:xfrm>
            <a:off x="1767840" y="3576320"/>
            <a:ext cx="5948680" cy="2169825"/>
          </a:xfrm>
          <a:prstGeom prst="rect">
            <a:avLst/>
          </a:prstGeom>
        </p:spPr>
        <p:txBody>
          <a:bodyPr wrap="square">
            <a:spAutoFit/>
          </a:bodyPr>
          <a:lstStyle/>
          <a:p>
            <a:pPr marL="788988" lvl="1" indent="-514350">
              <a:spcAft>
                <a:spcPts val="600"/>
              </a:spcAft>
              <a:buFont typeface="+mj-lt"/>
              <a:buAutoNum type="arabicPeriod"/>
            </a:pPr>
            <a:r>
              <a:rPr lang="en-US" sz="2400" dirty="0" smtClean="0">
                <a:solidFill>
                  <a:schemeClr val="tx2"/>
                </a:solidFill>
              </a:rPr>
              <a:t>Archival Development</a:t>
            </a:r>
          </a:p>
          <a:p>
            <a:pPr marL="788988" lvl="1" indent="-514350">
              <a:spcAft>
                <a:spcPts val="600"/>
              </a:spcAft>
              <a:buFont typeface="+mj-lt"/>
              <a:buAutoNum type="arabicPeriod"/>
            </a:pPr>
            <a:r>
              <a:rPr lang="en-US" sz="2400" dirty="0" smtClean="0">
                <a:solidFill>
                  <a:schemeClr val="tx2"/>
                </a:solidFill>
              </a:rPr>
              <a:t>Data Integration, Dissemination, and Analysis</a:t>
            </a:r>
          </a:p>
          <a:p>
            <a:pPr marL="788988" lvl="1" indent="-514350">
              <a:spcAft>
                <a:spcPts val="600"/>
              </a:spcAft>
              <a:buFont typeface="+mj-lt"/>
              <a:buAutoNum type="arabicPeriod"/>
            </a:pPr>
            <a:r>
              <a:rPr lang="en-US" sz="2400" dirty="0" smtClean="0">
                <a:solidFill>
                  <a:schemeClr val="tx2"/>
                </a:solidFill>
              </a:rPr>
              <a:t>Education and Outreach</a:t>
            </a:r>
          </a:p>
          <a:p>
            <a:pPr marL="788988" lvl="1" indent="-514350">
              <a:spcAft>
                <a:spcPts val="600"/>
              </a:spcAft>
              <a:buFont typeface="+mj-lt"/>
              <a:buAutoNum type="arabicPeriod"/>
            </a:pPr>
            <a:r>
              <a:rPr lang="en-US" sz="2400" dirty="0" smtClean="0">
                <a:solidFill>
                  <a:schemeClr val="tx2"/>
                </a:solidFill>
              </a:rPr>
              <a:t>Organizational Development</a:t>
            </a:r>
          </a:p>
        </p:txBody>
      </p:sp>
      <p:sp>
        <p:nvSpPr>
          <p:cNvPr id="9" name="TextBox 8"/>
          <p:cNvSpPr txBox="1"/>
          <p:nvPr/>
        </p:nvSpPr>
        <p:spPr>
          <a:xfrm>
            <a:off x="3281680" y="1778000"/>
            <a:ext cx="4196080"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https://mail.google.com/mail/?ui=2&amp;ik=08b0ec1e13&amp;view=att&amp;th=12667892b1ca745e&amp;attid=0.2&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logo cmy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1920" y="416560"/>
            <a:ext cx="6324600" cy="1918117"/>
          </a:xfrm>
          <a:prstGeom prst="rect">
            <a:avLst/>
          </a:prstGeom>
        </p:spPr>
      </p:pic>
      <p:sp>
        <p:nvSpPr>
          <p:cNvPr id="4" name="Rectangle 3"/>
          <p:cNvSpPr/>
          <p:nvPr/>
        </p:nvSpPr>
        <p:spPr>
          <a:xfrm>
            <a:off x="155575" y="3027679"/>
            <a:ext cx="8836025" cy="584775"/>
          </a:xfrm>
          <a:prstGeom prst="rect">
            <a:avLst/>
          </a:prstGeom>
        </p:spPr>
        <p:txBody>
          <a:bodyPr wrap="square">
            <a:spAutoFit/>
          </a:bodyPr>
          <a:lstStyle/>
          <a:p>
            <a:pPr marL="514350" indent="-514350" algn="ctr"/>
            <a:r>
              <a:rPr lang="en-US" sz="3200" b="1" dirty="0" smtClean="0">
                <a:solidFill>
                  <a:schemeClr val="tx2"/>
                </a:solidFill>
              </a:rPr>
              <a:t>1. Archival Development</a:t>
            </a:r>
          </a:p>
        </p:txBody>
      </p:sp>
      <p:sp>
        <p:nvSpPr>
          <p:cNvPr id="8" name="Rectangle 7"/>
          <p:cNvSpPr/>
          <p:nvPr/>
        </p:nvSpPr>
        <p:spPr>
          <a:xfrm>
            <a:off x="2286000" y="3586480"/>
            <a:ext cx="4572000" cy="1569660"/>
          </a:xfrm>
          <a:prstGeom prst="rect">
            <a:avLst/>
          </a:prstGeom>
        </p:spPr>
        <p:txBody>
          <a:bodyPr wrap="square">
            <a:spAutoFit/>
          </a:bodyPr>
          <a:lstStyle/>
          <a:p>
            <a:pPr marL="0" lvl="1" indent="0" algn="ctr">
              <a:spcAft>
                <a:spcPts val="600"/>
              </a:spcAft>
              <a:buNone/>
            </a:pPr>
            <a:r>
              <a:rPr lang="en-US" sz="2400" dirty="0" smtClean="0"/>
              <a:t>Collect, integrate, describe, and preserve data describing changes in the world’s population and environment. </a:t>
            </a:r>
          </a:p>
        </p:txBody>
      </p:sp>
      <p:sp>
        <p:nvSpPr>
          <p:cNvPr id="9" name="TextBox 8"/>
          <p:cNvSpPr txBox="1"/>
          <p:nvPr/>
        </p:nvSpPr>
        <p:spPr>
          <a:xfrm>
            <a:off x="3281680" y="1778000"/>
            <a:ext cx="4196080"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437376"/>
            <a:ext cx="8534400" cy="1192641"/>
          </a:xfrm>
        </p:spPr>
        <p:txBody>
          <a:bodyPr/>
          <a:lstStyle/>
          <a:p>
            <a:r>
              <a:rPr lang="en-US" sz="3200" dirty="0" smtClean="0"/>
              <a:t>Data Collection: </a:t>
            </a:r>
            <a:br>
              <a:rPr lang="en-US" sz="3200" dirty="0" smtClean="0"/>
            </a:br>
            <a:r>
              <a:rPr lang="en-US" sz="3200" dirty="0" smtClean="0"/>
              <a:t>Initial Population Data Sources</a:t>
            </a:r>
            <a:endParaRPr lang="en-US" sz="3200" dirty="0"/>
          </a:p>
        </p:txBody>
      </p:sp>
      <p:sp>
        <p:nvSpPr>
          <p:cNvPr id="3" name="Content Placeholder 2"/>
          <p:cNvSpPr>
            <a:spLocks noGrp="1"/>
          </p:cNvSpPr>
          <p:nvPr>
            <p:ph sz="quarter" idx="1"/>
          </p:nvPr>
        </p:nvSpPr>
        <p:spPr>
          <a:xfrm>
            <a:off x="1215342" y="2060294"/>
            <a:ext cx="7590330" cy="4038754"/>
          </a:xfrm>
        </p:spPr>
        <p:txBody>
          <a:bodyPr/>
          <a:lstStyle/>
          <a:p>
            <a:r>
              <a:rPr lang="en-US" sz="2400" dirty="0" smtClean="0">
                <a:solidFill>
                  <a:schemeClr val="accent1">
                    <a:lumMod val="75000"/>
                  </a:schemeClr>
                </a:solidFill>
              </a:rPr>
              <a:t>Population microdata from censuses</a:t>
            </a:r>
          </a:p>
          <a:p>
            <a:r>
              <a:rPr lang="en-US" sz="2400" dirty="0" smtClean="0">
                <a:solidFill>
                  <a:schemeClr val="accent1">
                    <a:lumMod val="75000"/>
                  </a:schemeClr>
                </a:solidFill>
              </a:rPr>
              <a:t>Focus on Brazil and Malawi</a:t>
            </a:r>
          </a:p>
        </p:txBody>
      </p:sp>
      <p:pic>
        <p:nvPicPr>
          <p:cNvPr id="4" name="Picture 4" descr="http://www.camsis.stir.ac.uk/Data/ipum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0806" y="3757655"/>
            <a:ext cx="40005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9554" name="Object 2"/>
          <p:cNvGraphicFramePr>
            <a:graphicFrameLocks noChangeAspect="1"/>
          </p:cNvGraphicFramePr>
          <p:nvPr/>
        </p:nvGraphicFramePr>
        <p:xfrm>
          <a:off x="597746" y="1295400"/>
          <a:ext cx="7924800" cy="5105400"/>
        </p:xfrm>
        <a:graphic>
          <a:graphicData uri="http://schemas.openxmlformats.org/presentationml/2006/ole">
            <mc:AlternateContent xmlns:mc="http://schemas.openxmlformats.org/markup-compatibility/2006">
              <mc:Choice xmlns:v="urn:schemas-microsoft-com:vml" Requires="v">
                <p:oleObj spid="_x0000_s250895" name="Document" r:id="rId4" imgW="5486400" imgH="4632960" progId="Word.Document.8">
                  <p:embed/>
                </p:oleObj>
              </mc:Choice>
              <mc:Fallback>
                <p:oleObj name="Document" r:id="rId4" imgW="5486400" imgH="4632960" progId="Word.Document.8">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746" y="1295400"/>
                        <a:ext cx="7924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9583" name="Text Box 31"/>
          <p:cNvSpPr txBox="1">
            <a:spLocks noChangeArrowheads="1"/>
          </p:cNvSpPr>
          <p:nvPr/>
        </p:nvSpPr>
        <p:spPr bwMode="auto">
          <a:xfrm>
            <a:off x="6291261" y="1219200"/>
            <a:ext cx="2400485" cy="1569660"/>
          </a:xfrm>
          <a:prstGeom prst="rect">
            <a:avLst/>
          </a:prstGeom>
          <a:noFill/>
          <a:ln w="9525">
            <a:noFill/>
            <a:miter lim="800000"/>
            <a:headEnd/>
            <a:tailEnd/>
          </a:ln>
          <a:effectLst/>
        </p:spPr>
        <p:txBody>
          <a:bodyPr wrap="square">
            <a:spAutoFit/>
          </a:bodyPr>
          <a:lstStyle/>
          <a:p>
            <a:pPr algn="ctr"/>
            <a:r>
              <a:rPr lang="en-US" sz="3200" b="1" dirty="0" err="1" smtClean="0">
                <a:effectLst/>
              </a:rPr>
              <a:t>PopulationMicrodata</a:t>
            </a:r>
            <a:endParaRPr lang="en-US" sz="3200" b="1" dirty="0">
              <a:effectLst/>
            </a:endParaRPr>
          </a:p>
          <a:p>
            <a:pPr algn="ctr"/>
            <a:r>
              <a:rPr lang="en-US" sz="3200" b="1" dirty="0">
                <a:effectLst/>
              </a:rPr>
              <a:t>Structure</a:t>
            </a:r>
          </a:p>
        </p:txBody>
      </p:sp>
      <p:sp>
        <p:nvSpPr>
          <p:cNvPr id="279584" name="Text Box 32"/>
          <p:cNvSpPr txBox="1">
            <a:spLocks noChangeArrowheads="1"/>
          </p:cNvSpPr>
          <p:nvPr/>
        </p:nvSpPr>
        <p:spPr bwMode="auto">
          <a:xfrm>
            <a:off x="6149975" y="2788384"/>
            <a:ext cx="2319866" cy="1631216"/>
          </a:xfrm>
          <a:prstGeom prst="rect">
            <a:avLst/>
          </a:prstGeom>
          <a:noFill/>
          <a:ln w="9525">
            <a:noFill/>
            <a:miter lim="800000"/>
            <a:headEnd/>
            <a:tailEnd/>
          </a:ln>
          <a:effectLst/>
        </p:spPr>
        <p:txBody>
          <a:bodyPr wrap="none">
            <a:spAutoFit/>
          </a:bodyPr>
          <a:lstStyle/>
          <a:p>
            <a:r>
              <a:rPr lang="en-US" sz="2000" dirty="0">
                <a:solidFill>
                  <a:schemeClr val="tx1"/>
                </a:solidFill>
                <a:effectLst/>
              </a:rPr>
              <a:t>Household record</a:t>
            </a:r>
          </a:p>
          <a:p>
            <a:r>
              <a:rPr lang="en-US" sz="2000" dirty="0">
                <a:solidFill>
                  <a:schemeClr val="tx1"/>
                </a:solidFill>
                <a:effectLst/>
              </a:rPr>
              <a:t>(shaded) followed</a:t>
            </a:r>
          </a:p>
          <a:p>
            <a:r>
              <a:rPr lang="en-US" sz="2000" dirty="0">
                <a:solidFill>
                  <a:schemeClr val="tx1"/>
                </a:solidFill>
                <a:effectLst/>
              </a:rPr>
              <a:t>by a person record</a:t>
            </a:r>
          </a:p>
          <a:p>
            <a:r>
              <a:rPr lang="en-US" sz="2000" dirty="0">
                <a:solidFill>
                  <a:schemeClr val="tx1"/>
                </a:solidFill>
                <a:effectLst/>
              </a:rPr>
              <a:t>for each member </a:t>
            </a:r>
          </a:p>
          <a:p>
            <a:r>
              <a:rPr lang="en-US" sz="2000" dirty="0">
                <a:solidFill>
                  <a:schemeClr val="tx1"/>
                </a:solidFill>
                <a:effectLst/>
              </a:rPr>
              <a:t>of the household</a:t>
            </a:r>
          </a:p>
        </p:txBody>
      </p:sp>
      <p:grpSp>
        <p:nvGrpSpPr>
          <p:cNvPr id="2" name="Group 64"/>
          <p:cNvGrpSpPr>
            <a:grpSpLocks/>
          </p:cNvGrpSpPr>
          <p:nvPr/>
        </p:nvGrpSpPr>
        <p:grpSpPr bwMode="auto">
          <a:xfrm>
            <a:off x="1600200" y="812800"/>
            <a:ext cx="1708150" cy="5588000"/>
            <a:chOff x="1008" y="512"/>
            <a:chExt cx="1076" cy="3520"/>
          </a:xfrm>
        </p:grpSpPr>
        <p:sp>
          <p:nvSpPr>
            <p:cNvPr id="279558" name="Line 6"/>
            <p:cNvSpPr>
              <a:spLocks noChangeShapeType="1"/>
            </p:cNvSpPr>
            <p:nvPr/>
          </p:nvSpPr>
          <p:spPr bwMode="auto">
            <a:xfrm>
              <a:off x="1344" y="720"/>
              <a:ext cx="0" cy="96"/>
            </a:xfrm>
            <a:prstGeom prst="line">
              <a:avLst/>
            </a:prstGeom>
            <a:noFill/>
            <a:ln w="12700">
              <a:solidFill>
                <a:srgbClr val="008000"/>
              </a:solidFill>
              <a:round/>
              <a:headEnd/>
              <a:tailEnd type="triangle" w="med" len="med"/>
            </a:ln>
            <a:effectLst/>
          </p:spPr>
          <p:txBody>
            <a:bodyPr wrap="none" anchor="ctr"/>
            <a:lstStyle/>
            <a:p>
              <a:endParaRPr lang="en-US"/>
            </a:p>
          </p:txBody>
        </p:sp>
        <p:grpSp>
          <p:nvGrpSpPr>
            <p:cNvPr id="3" name="Group 63"/>
            <p:cNvGrpSpPr>
              <a:grpSpLocks/>
            </p:cNvGrpSpPr>
            <p:nvPr/>
          </p:nvGrpSpPr>
          <p:grpSpPr bwMode="auto">
            <a:xfrm>
              <a:off x="1008" y="512"/>
              <a:ext cx="1076" cy="3520"/>
              <a:chOff x="1008" y="512"/>
              <a:chExt cx="1076" cy="3520"/>
            </a:xfrm>
          </p:grpSpPr>
          <p:sp>
            <p:nvSpPr>
              <p:cNvPr id="279556" name="Rectangle 4"/>
              <p:cNvSpPr>
                <a:spLocks noChangeArrowheads="1"/>
              </p:cNvSpPr>
              <p:nvPr/>
            </p:nvSpPr>
            <p:spPr bwMode="auto">
              <a:xfrm>
                <a:off x="1248" y="960"/>
                <a:ext cx="192" cy="1248"/>
              </a:xfrm>
              <a:prstGeom prst="rect">
                <a:avLst/>
              </a:prstGeom>
              <a:noFill/>
              <a:ln w="25400">
                <a:solidFill>
                  <a:srgbClr val="008000"/>
                </a:solidFill>
                <a:miter lim="800000"/>
                <a:headEnd/>
                <a:tailEnd/>
              </a:ln>
              <a:effectLst/>
            </p:spPr>
            <p:txBody>
              <a:bodyPr wrap="none" anchor="ctr"/>
              <a:lstStyle/>
              <a:p>
                <a:endParaRPr lang="en-US"/>
              </a:p>
            </p:txBody>
          </p:sp>
          <p:sp>
            <p:nvSpPr>
              <p:cNvPr id="279557" name="Text Box 5"/>
              <p:cNvSpPr txBox="1">
                <a:spLocks noChangeArrowheads="1"/>
              </p:cNvSpPr>
              <p:nvPr/>
            </p:nvSpPr>
            <p:spPr bwMode="auto">
              <a:xfrm>
                <a:off x="1008" y="512"/>
                <a:ext cx="1076" cy="250"/>
              </a:xfrm>
              <a:prstGeom prst="rect">
                <a:avLst/>
              </a:prstGeom>
              <a:noFill/>
              <a:ln w="9525">
                <a:noFill/>
                <a:miter lim="800000"/>
                <a:headEnd/>
                <a:tailEnd/>
              </a:ln>
              <a:effectLst/>
            </p:spPr>
            <p:txBody>
              <a:bodyPr wrap="none">
                <a:spAutoFit/>
              </a:bodyPr>
              <a:lstStyle/>
              <a:p>
                <a:r>
                  <a:rPr lang="en-US" sz="2000" b="1">
                    <a:solidFill>
                      <a:srgbClr val="009900"/>
                    </a:solidFill>
                    <a:effectLst/>
                  </a:rPr>
                  <a:t>Relationship</a:t>
                </a:r>
                <a:endParaRPr lang="en-US" sz="1800" b="1">
                  <a:solidFill>
                    <a:schemeClr val="tx1"/>
                  </a:solidFill>
                  <a:effectLst/>
                </a:endParaRPr>
              </a:p>
            </p:txBody>
          </p:sp>
          <p:sp>
            <p:nvSpPr>
              <p:cNvPr id="279586" name="Rectangle 34"/>
              <p:cNvSpPr>
                <a:spLocks noChangeArrowheads="1"/>
              </p:cNvSpPr>
              <p:nvPr/>
            </p:nvSpPr>
            <p:spPr bwMode="auto">
              <a:xfrm>
                <a:off x="1248" y="2352"/>
                <a:ext cx="192" cy="432"/>
              </a:xfrm>
              <a:prstGeom prst="rect">
                <a:avLst/>
              </a:prstGeom>
              <a:noFill/>
              <a:ln w="25400">
                <a:solidFill>
                  <a:srgbClr val="008000"/>
                </a:solidFill>
                <a:miter lim="800000"/>
                <a:headEnd/>
                <a:tailEnd/>
              </a:ln>
              <a:effectLst/>
            </p:spPr>
            <p:txBody>
              <a:bodyPr wrap="none" anchor="ctr"/>
              <a:lstStyle/>
              <a:p>
                <a:endParaRPr lang="en-US"/>
              </a:p>
            </p:txBody>
          </p:sp>
          <p:sp>
            <p:nvSpPr>
              <p:cNvPr id="279587" name="Rectangle 35"/>
              <p:cNvSpPr>
                <a:spLocks noChangeArrowheads="1"/>
              </p:cNvSpPr>
              <p:nvPr/>
            </p:nvSpPr>
            <p:spPr bwMode="auto">
              <a:xfrm>
                <a:off x="1248" y="2938"/>
                <a:ext cx="192" cy="374"/>
              </a:xfrm>
              <a:prstGeom prst="rect">
                <a:avLst/>
              </a:prstGeom>
              <a:noFill/>
              <a:ln w="25400">
                <a:solidFill>
                  <a:srgbClr val="008000"/>
                </a:solidFill>
                <a:miter lim="800000"/>
                <a:headEnd/>
                <a:tailEnd/>
              </a:ln>
              <a:effectLst/>
            </p:spPr>
            <p:txBody>
              <a:bodyPr wrap="none" anchor="ctr"/>
              <a:lstStyle/>
              <a:p>
                <a:endParaRPr lang="en-US"/>
              </a:p>
            </p:txBody>
          </p:sp>
          <p:sp>
            <p:nvSpPr>
              <p:cNvPr id="279588" name="Rectangle 36"/>
              <p:cNvSpPr>
                <a:spLocks noChangeArrowheads="1"/>
              </p:cNvSpPr>
              <p:nvPr/>
            </p:nvSpPr>
            <p:spPr bwMode="auto">
              <a:xfrm>
                <a:off x="1248" y="3466"/>
                <a:ext cx="192" cy="566"/>
              </a:xfrm>
              <a:prstGeom prst="rect">
                <a:avLst/>
              </a:prstGeom>
              <a:noFill/>
              <a:ln w="25400">
                <a:solidFill>
                  <a:srgbClr val="008000"/>
                </a:solidFill>
                <a:miter lim="800000"/>
                <a:headEnd/>
                <a:tailEnd/>
              </a:ln>
              <a:effectLst/>
            </p:spPr>
            <p:txBody>
              <a:bodyPr wrap="none" anchor="ctr"/>
              <a:lstStyle/>
              <a:p>
                <a:endParaRPr lang="en-US"/>
              </a:p>
            </p:txBody>
          </p:sp>
        </p:grpSp>
      </p:grpSp>
      <p:grpSp>
        <p:nvGrpSpPr>
          <p:cNvPr id="4" name="Group 65"/>
          <p:cNvGrpSpPr>
            <a:grpSpLocks/>
          </p:cNvGrpSpPr>
          <p:nvPr/>
        </p:nvGrpSpPr>
        <p:grpSpPr bwMode="auto">
          <a:xfrm>
            <a:off x="2743200" y="203200"/>
            <a:ext cx="1198563" cy="6181725"/>
            <a:chOff x="1728" y="128"/>
            <a:chExt cx="755" cy="3894"/>
          </a:xfrm>
        </p:grpSpPr>
        <p:sp>
          <p:nvSpPr>
            <p:cNvPr id="279561" name="Text Box 9"/>
            <p:cNvSpPr txBox="1">
              <a:spLocks noChangeArrowheads="1"/>
            </p:cNvSpPr>
            <p:nvPr/>
          </p:nvSpPr>
          <p:spPr bwMode="auto">
            <a:xfrm>
              <a:off x="2064" y="128"/>
              <a:ext cx="419" cy="250"/>
            </a:xfrm>
            <a:prstGeom prst="rect">
              <a:avLst/>
            </a:prstGeom>
            <a:noFill/>
            <a:ln w="9525">
              <a:noFill/>
              <a:miter lim="800000"/>
              <a:headEnd/>
              <a:tailEnd/>
            </a:ln>
            <a:effectLst/>
          </p:spPr>
          <p:txBody>
            <a:bodyPr wrap="none">
              <a:spAutoFit/>
            </a:bodyPr>
            <a:lstStyle/>
            <a:p>
              <a:r>
                <a:rPr lang="en-US" sz="2000" b="1">
                  <a:solidFill>
                    <a:srgbClr val="FF3300"/>
                  </a:solidFill>
                  <a:effectLst/>
                </a:rPr>
                <a:t>Age</a:t>
              </a:r>
              <a:endParaRPr lang="en-US" sz="1800" b="1">
                <a:solidFill>
                  <a:schemeClr val="tx1"/>
                </a:solidFill>
                <a:effectLst/>
              </a:endParaRPr>
            </a:p>
          </p:txBody>
        </p:sp>
        <p:sp>
          <p:nvSpPr>
            <p:cNvPr id="279562" name="Line 10"/>
            <p:cNvSpPr>
              <a:spLocks noChangeShapeType="1"/>
            </p:cNvSpPr>
            <p:nvPr/>
          </p:nvSpPr>
          <p:spPr bwMode="auto">
            <a:xfrm flipH="1">
              <a:off x="1872" y="336"/>
              <a:ext cx="288" cy="480"/>
            </a:xfrm>
            <a:prstGeom prst="line">
              <a:avLst/>
            </a:prstGeom>
            <a:noFill/>
            <a:ln w="12700">
              <a:solidFill>
                <a:srgbClr val="FF0000"/>
              </a:solidFill>
              <a:round/>
              <a:headEnd/>
              <a:tailEnd type="triangle" w="med" len="med"/>
            </a:ln>
            <a:effectLst/>
          </p:spPr>
          <p:txBody>
            <a:bodyPr wrap="none" anchor="ctr"/>
            <a:lstStyle/>
            <a:p>
              <a:endParaRPr lang="en-US"/>
            </a:p>
          </p:txBody>
        </p:sp>
        <p:sp>
          <p:nvSpPr>
            <p:cNvPr id="279589" name="Rectangle 37"/>
            <p:cNvSpPr>
              <a:spLocks noChangeArrowheads="1"/>
            </p:cNvSpPr>
            <p:nvPr/>
          </p:nvSpPr>
          <p:spPr bwMode="auto">
            <a:xfrm>
              <a:off x="1728" y="960"/>
              <a:ext cx="192" cy="1248"/>
            </a:xfrm>
            <a:prstGeom prst="rect">
              <a:avLst/>
            </a:prstGeom>
            <a:noFill/>
            <a:ln w="25400">
              <a:solidFill>
                <a:srgbClr val="FF0000"/>
              </a:solidFill>
              <a:miter lim="800000"/>
              <a:headEnd/>
              <a:tailEnd/>
            </a:ln>
            <a:effectLst/>
          </p:spPr>
          <p:txBody>
            <a:bodyPr wrap="none" anchor="ctr"/>
            <a:lstStyle/>
            <a:p>
              <a:endParaRPr lang="en-US"/>
            </a:p>
          </p:txBody>
        </p:sp>
        <p:sp>
          <p:nvSpPr>
            <p:cNvPr id="279590" name="Rectangle 38"/>
            <p:cNvSpPr>
              <a:spLocks noChangeArrowheads="1"/>
            </p:cNvSpPr>
            <p:nvPr/>
          </p:nvSpPr>
          <p:spPr bwMode="auto">
            <a:xfrm>
              <a:off x="1728" y="2352"/>
              <a:ext cx="192" cy="432"/>
            </a:xfrm>
            <a:prstGeom prst="rect">
              <a:avLst/>
            </a:prstGeom>
            <a:noFill/>
            <a:ln w="25400">
              <a:solidFill>
                <a:srgbClr val="FF0000"/>
              </a:solidFill>
              <a:miter lim="800000"/>
              <a:headEnd/>
              <a:tailEnd/>
            </a:ln>
            <a:effectLst/>
          </p:spPr>
          <p:txBody>
            <a:bodyPr wrap="none" anchor="ctr"/>
            <a:lstStyle/>
            <a:p>
              <a:endParaRPr lang="en-US"/>
            </a:p>
          </p:txBody>
        </p:sp>
        <p:sp>
          <p:nvSpPr>
            <p:cNvPr id="279591" name="Rectangle 39"/>
            <p:cNvSpPr>
              <a:spLocks noChangeArrowheads="1"/>
            </p:cNvSpPr>
            <p:nvPr/>
          </p:nvSpPr>
          <p:spPr bwMode="auto">
            <a:xfrm>
              <a:off x="1728" y="2928"/>
              <a:ext cx="192" cy="374"/>
            </a:xfrm>
            <a:prstGeom prst="rect">
              <a:avLst/>
            </a:prstGeom>
            <a:noFill/>
            <a:ln w="25400">
              <a:solidFill>
                <a:srgbClr val="FF0000"/>
              </a:solidFill>
              <a:miter lim="800000"/>
              <a:headEnd/>
              <a:tailEnd/>
            </a:ln>
            <a:effectLst/>
          </p:spPr>
          <p:txBody>
            <a:bodyPr wrap="none" anchor="ctr"/>
            <a:lstStyle/>
            <a:p>
              <a:endParaRPr lang="en-US"/>
            </a:p>
          </p:txBody>
        </p:sp>
        <p:sp>
          <p:nvSpPr>
            <p:cNvPr id="279592" name="Rectangle 40"/>
            <p:cNvSpPr>
              <a:spLocks noChangeArrowheads="1"/>
            </p:cNvSpPr>
            <p:nvPr/>
          </p:nvSpPr>
          <p:spPr bwMode="auto">
            <a:xfrm>
              <a:off x="1728" y="3456"/>
              <a:ext cx="192" cy="566"/>
            </a:xfrm>
            <a:prstGeom prst="rect">
              <a:avLst/>
            </a:prstGeom>
            <a:noFill/>
            <a:ln w="25400">
              <a:solidFill>
                <a:srgbClr val="FF0000"/>
              </a:solidFill>
              <a:miter lim="800000"/>
              <a:headEnd/>
              <a:tailEnd/>
            </a:ln>
            <a:effectLst/>
          </p:spPr>
          <p:txBody>
            <a:bodyPr wrap="none" anchor="ctr"/>
            <a:lstStyle/>
            <a:p>
              <a:endParaRPr lang="en-US"/>
            </a:p>
          </p:txBody>
        </p:sp>
      </p:grpSp>
      <p:grpSp>
        <p:nvGrpSpPr>
          <p:cNvPr id="5" name="Group 66"/>
          <p:cNvGrpSpPr>
            <a:grpSpLocks/>
          </p:cNvGrpSpPr>
          <p:nvPr/>
        </p:nvGrpSpPr>
        <p:grpSpPr bwMode="auto">
          <a:xfrm>
            <a:off x="3048000" y="517525"/>
            <a:ext cx="1190625" cy="5867400"/>
            <a:chOff x="1920" y="326"/>
            <a:chExt cx="750" cy="3696"/>
          </a:xfrm>
        </p:grpSpPr>
        <p:sp>
          <p:nvSpPr>
            <p:cNvPr id="279593" name="Text Box 41"/>
            <p:cNvSpPr txBox="1">
              <a:spLocks noChangeArrowheads="1"/>
            </p:cNvSpPr>
            <p:nvPr/>
          </p:nvSpPr>
          <p:spPr bwMode="auto">
            <a:xfrm>
              <a:off x="2269" y="326"/>
              <a:ext cx="401" cy="250"/>
            </a:xfrm>
            <a:prstGeom prst="rect">
              <a:avLst/>
            </a:prstGeom>
            <a:noFill/>
            <a:ln w="9525">
              <a:noFill/>
              <a:miter lim="800000"/>
              <a:headEnd/>
              <a:tailEnd/>
            </a:ln>
            <a:effectLst/>
          </p:spPr>
          <p:txBody>
            <a:bodyPr wrap="none">
              <a:spAutoFit/>
            </a:bodyPr>
            <a:lstStyle/>
            <a:p>
              <a:r>
                <a:rPr lang="en-US" sz="2000" b="1">
                  <a:solidFill>
                    <a:srgbClr val="0000FF"/>
                  </a:solidFill>
                  <a:effectLst/>
                </a:rPr>
                <a:t>Sex</a:t>
              </a:r>
              <a:endParaRPr lang="en-US" sz="1800" b="1">
                <a:solidFill>
                  <a:srgbClr val="0000FF"/>
                </a:solidFill>
                <a:effectLst/>
              </a:endParaRPr>
            </a:p>
          </p:txBody>
        </p:sp>
        <p:sp>
          <p:nvSpPr>
            <p:cNvPr id="279594" name="Line 42"/>
            <p:cNvSpPr>
              <a:spLocks noChangeShapeType="1"/>
            </p:cNvSpPr>
            <p:nvPr/>
          </p:nvSpPr>
          <p:spPr bwMode="auto">
            <a:xfrm flipH="1">
              <a:off x="1968" y="528"/>
              <a:ext cx="336" cy="288"/>
            </a:xfrm>
            <a:prstGeom prst="line">
              <a:avLst/>
            </a:prstGeom>
            <a:noFill/>
            <a:ln w="12700">
              <a:solidFill>
                <a:srgbClr val="0000FF"/>
              </a:solidFill>
              <a:round/>
              <a:headEnd/>
              <a:tailEnd type="triangle" w="med" len="med"/>
            </a:ln>
            <a:effectLst/>
          </p:spPr>
          <p:txBody>
            <a:bodyPr wrap="none" anchor="ctr"/>
            <a:lstStyle/>
            <a:p>
              <a:endParaRPr lang="en-US"/>
            </a:p>
          </p:txBody>
        </p:sp>
        <p:sp>
          <p:nvSpPr>
            <p:cNvPr id="279595" name="Rectangle 43"/>
            <p:cNvSpPr>
              <a:spLocks noChangeArrowheads="1"/>
            </p:cNvSpPr>
            <p:nvPr/>
          </p:nvSpPr>
          <p:spPr bwMode="auto">
            <a:xfrm>
              <a:off x="1920" y="960"/>
              <a:ext cx="96" cy="1248"/>
            </a:xfrm>
            <a:prstGeom prst="rect">
              <a:avLst/>
            </a:prstGeom>
            <a:noFill/>
            <a:ln w="25400">
              <a:solidFill>
                <a:srgbClr val="0000FF"/>
              </a:solidFill>
              <a:miter lim="800000"/>
              <a:headEnd/>
              <a:tailEnd/>
            </a:ln>
            <a:effectLst/>
          </p:spPr>
          <p:txBody>
            <a:bodyPr wrap="none" anchor="ctr"/>
            <a:lstStyle/>
            <a:p>
              <a:endParaRPr lang="en-US"/>
            </a:p>
          </p:txBody>
        </p:sp>
        <p:sp>
          <p:nvSpPr>
            <p:cNvPr id="279596" name="Rectangle 44"/>
            <p:cNvSpPr>
              <a:spLocks noChangeArrowheads="1"/>
            </p:cNvSpPr>
            <p:nvPr/>
          </p:nvSpPr>
          <p:spPr bwMode="auto">
            <a:xfrm>
              <a:off x="1920" y="2352"/>
              <a:ext cx="96" cy="432"/>
            </a:xfrm>
            <a:prstGeom prst="rect">
              <a:avLst/>
            </a:prstGeom>
            <a:noFill/>
            <a:ln w="25400">
              <a:solidFill>
                <a:srgbClr val="0000FF"/>
              </a:solidFill>
              <a:miter lim="800000"/>
              <a:headEnd/>
              <a:tailEnd/>
            </a:ln>
            <a:effectLst/>
          </p:spPr>
          <p:txBody>
            <a:bodyPr wrap="none" anchor="ctr"/>
            <a:lstStyle/>
            <a:p>
              <a:endParaRPr lang="en-US"/>
            </a:p>
          </p:txBody>
        </p:sp>
        <p:sp>
          <p:nvSpPr>
            <p:cNvPr id="279597" name="Rectangle 45"/>
            <p:cNvSpPr>
              <a:spLocks noChangeArrowheads="1"/>
            </p:cNvSpPr>
            <p:nvPr/>
          </p:nvSpPr>
          <p:spPr bwMode="auto">
            <a:xfrm>
              <a:off x="1920" y="2928"/>
              <a:ext cx="96" cy="374"/>
            </a:xfrm>
            <a:prstGeom prst="rect">
              <a:avLst/>
            </a:prstGeom>
            <a:noFill/>
            <a:ln w="25400">
              <a:solidFill>
                <a:srgbClr val="0000FF"/>
              </a:solidFill>
              <a:miter lim="800000"/>
              <a:headEnd/>
              <a:tailEnd/>
            </a:ln>
            <a:effectLst/>
          </p:spPr>
          <p:txBody>
            <a:bodyPr wrap="none" anchor="ctr"/>
            <a:lstStyle/>
            <a:p>
              <a:endParaRPr lang="en-US"/>
            </a:p>
          </p:txBody>
        </p:sp>
        <p:sp>
          <p:nvSpPr>
            <p:cNvPr id="279598" name="Rectangle 46"/>
            <p:cNvSpPr>
              <a:spLocks noChangeArrowheads="1"/>
            </p:cNvSpPr>
            <p:nvPr/>
          </p:nvSpPr>
          <p:spPr bwMode="auto">
            <a:xfrm>
              <a:off x="1920" y="3456"/>
              <a:ext cx="96" cy="566"/>
            </a:xfrm>
            <a:prstGeom prst="rect">
              <a:avLst/>
            </a:prstGeom>
            <a:noFill/>
            <a:ln w="25400">
              <a:solidFill>
                <a:srgbClr val="0000FF"/>
              </a:solidFill>
              <a:miter lim="800000"/>
              <a:headEnd/>
              <a:tailEnd/>
            </a:ln>
            <a:effectLst/>
          </p:spPr>
          <p:txBody>
            <a:bodyPr wrap="none" anchor="ctr"/>
            <a:lstStyle/>
            <a:p>
              <a:endParaRPr lang="en-US"/>
            </a:p>
          </p:txBody>
        </p:sp>
      </p:grpSp>
      <p:grpSp>
        <p:nvGrpSpPr>
          <p:cNvPr id="6" name="Group 67"/>
          <p:cNvGrpSpPr>
            <a:grpSpLocks/>
          </p:cNvGrpSpPr>
          <p:nvPr/>
        </p:nvGrpSpPr>
        <p:grpSpPr bwMode="auto">
          <a:xfrm>
            <a:off x="3200400" y="812800"/>
            <a:ext cx="1173163" cy="5572125"/>
            <a:chOff x="2016" y="512"/>
            <a:chExt cx="739" cy="3510"/>
          </a:xfrm>
        </p:grpSpPr>
        <p:sp>
          <p:nvSpPr>
            <p:cNvPr id="279569" name="Text Box 17"/>
            <p:cNvSpPr txBox="1">
              <a:spLocks noChangeArrowheads="1"/>
            </p:cNvSpPr>
            <p:nvPr/>
          </p:nvSpPr>
          <p:spPr bwMode="auto">
            <a:xfrm>
              <a:off x="2256" y="512"/>
              <a:ext cx="499" cy="250"/>
            </a:xfrm>
            <a:prstGeom prst="rect">
              <a:avLst/>
            </a:prstGeom>
            <a:noFill/>
            <a:ln w="9525">
              <a:noFill/>
              <a:miter lim="800000"/>
              <a:headEnd/>
              <a:tailEnd/>
            </a:ln>
            <a:effectLst/>
          </p:spPr>
          <p:txBody>
            <a:bodyPr wrap="none">
              <a:spAutoFit/>
            </a:bodyPr>
            <a:lstStyle/>
            <a:p>
              <a:r>
                <a:rPr lang="en-US" sz="2000" b="1">
                  <a:solidFill>
                    <a:srgbClr val="009900"/>
                  </a:solidFill>
                  <a:effectLst/>
                </a:rPr>
                <a:t>Race</a:t>
              </a:r>
              <a:endParaRPr lang="en-US" sz="1800" b="1">
                <a:solidFill>
                  <a:srgbClr val="009900"/>
                </a:solidFill>
                <a:effectLst/>
              </a:endParaRPr>
            </a:p>
          </p:txBody>
        </p:sp>
        <p:sp>
          <p:nvSpPr>
            <p:cNvPr id="279570" name="Line 18"/>
            <p:cNvSpPr>
              <a:spLocks noChangeShapeType="1"/>
            </p:cNvSpPr>
            <p:nvPr/>
          </p:nvSpPr>
          <p:spPr bwMode="auto">
            <a:xfrm flipH="1">
              <a:off x="2112" y="720"/>
              <a:ext cx="192" cy="96"/>
            </a:xfrm>
            <a:prstGeom prst="line">
              <a:avLst/>
            </a:prstGeom>
            <a:noFill/>
            <a:ln w="12700">
              <a:solidFill>
                <a:srgbClr val="008000"/>
              </a:solidFill>
              <a:round/>
              <a:headEnd/>
              <a:tailEnd type="triangle" w="med" len="med"/>
            </a:ln>
            <a:effectLst/>
          </p:spPr>
          <p:txBody>
            <a:bodyPr wrap="none" anchor="ctr"/>
            <a:lstStyle/>
            <a:p>
              <a:endParaRPr lang="en-US"/>
            </a:p>
          </p:txBody>
        </p:sp>
        <p:sp>
          <p:nvSpPr>
            <p:cNvPr id="279599" name="Rectangle 47"/>
            <p:cNvSpPr>
              <a:spLocks noChangeArrowheads="1"/>
            </p:cNvSpPr>
            <p:nvPr/>
          </p:nvSpPr>
          <p:spPr bwMode="auto">
            <a:xfrm>
              <a:off x="2016" y="960"/>
              <a:ext cx="96" cy="1248"/>
            </a:xfrm>
            <a:prstGeom prst="rect">
              <a:avLst/>
            </a:prstGeom>
            <a:noFill/>
            <a:ln w="25400">
              <a:solidFill>
                <a:srgbClr val="008000"/>
              </a:solidFill>
              <a:miter lim="800000"/>
              <a:headEnd/>
              <a:tailEnd/>
            </a:ln>
            <a:effectLst/>
          </p:spPr>
          <p:txBody>
            <a:bodyPr wrap="none" anchor="ctr"/>
            <a:lstStyle/>
            <a:p>
              <a:endParaRPr lang="en-US"/>
            </a:p>
          </p:txBody>
        </p:sp>
        <p:sp>
          <p:nvSpPr>
            <p:cNvPr id="279600" name="Rectangle 48"/>
            <p:cNvSpPr>
              <a:spLocks noChangeArrowheads="1"/>
            </p:cNvSpPr>
            <p:nvPr/>
          </p:nvSpPr>
          <p:spPr bwMode="auto">
            <a:xfrm>
              <a:off x="2016" y="2352"/>
              <a:ext cx="96" cy="432"/>
            </a:xfrm>
            <a:prstGeom prst="rect">
              <a:avLst/>
            </a:prstGeom>
            <a:noFill/>
            <a:ln w="25400">
              <a:solidFill>
                <a:srgbClr val="008000"/>
              </a:solidFill>
              <a:miter lim="800000"/>
              <a:headEnd/>
              <a:tailEnd/>
            </a:ln>
            <a:effectLst/>
          </p:spPr>
          <p:txBody>
            <a:bodyPr wrap="none" anchor="ctr"/>
            <a:lstStyle/>
            <a:p>
              <a:endParaRPr lang="en-US"/>
            </a:p>
          </p:txBody>
        </p:sp>
        <p:sp>
          <p:nvSpPr>
            <p:cNvPr id="279601" name="Rectangle 49"/>
            <p:cNvSpPr>
              <a:spLocks noChangeArrowheads="1"/>
            </p:cNvSpPr>
            <p:nvPr/>
          </p:nvSpPr>
          <p:spPr bwMode="auto">
            <a:xfrm>
              <a:off x="2016" y="2928"/>
              <a:ext cx="96" cy="374"/>
            </a:xfrm>
            <a:prstGeom prst="rect">
              <a:avLst/>
            </a:prstGeom>
            <a:noFill/>
            <a:ln w="25400">
              <a:solidFill>
                <a:srgbClr val="008000"/>
              </a:solidFill>
              <a:miter lim="800000"/>
              <a:headEnd/>
              <a:tailEnd/>
            </a:ln>
            <a:effectLst/>
          </p:spPr>
          <p:txBody>
            <a:bodyPr wrap="none" anchor="ctr"/>
            <a:lstStyle/>
            <a:p>
              <a:endParaRPr lang="en-US"/>
            </a:p>
          </p:txBody>
        </p:sp>
        <p:sp>
          <p:nvSpPr>
            <p:cNvPr id="279602" name="Rectangle 50"/>
            <p:cNvSpPr>
              <a:spLocks noChangeArrowheads="1"/>
            </p:cNvSpPr>
            <p:nvPr/>
          </p:nvSpPr>
          <p:spPr bwMode="auto">
            <a:xfrm>
              <a:off x="2016" y="3456"/>
              <a:ext cx="96" cy="566"/>
            </a:xfrm>
            <a:prstGeom prst="rect">
              <a:avLst/>
            </a:prstGeom>
            <a:noFill/>
            <a:ln w="25400">
              <a:solidFill>
                <a:srgbClr val="008000"/>
              </a:solidFill>
              <a:miter lim="800000"/>
              <a:headEnd/>
              <a:tailEnd/>
            </a:ln>
            <a:effectLst/>
          </p:spPr>
          <p:txBody>
            <a:bodyPr wrap="none" anchor="ctr"/>
            <a:lstStyle/>
            <a:p>
              <a:endParaRPr lang="en-US"/>
            </a:p>
          </p:txBody>
        </p:sp>
      </p:grpSp>
      <p:grpSp>
        <p:nvGrpSpPr>
          <p:cNvPr id="7" name="Group 68"/>
          <p:cNvGrpSpPr>
            <a:grpSpLocks/>
          </p:cNvGrpSpPr>
          <p:nvPr/>
        </p:nvGrpSpPr>
        <p:grpSpPr bwMode="auto">
          <a:xfrm>
            <a:off x="3810000" y="203200"/>
            <a:ext cx="2339975" cy="6181725"/>
            <a:chOff x="2400" y="128"/>
            <a:chExt cx="1474" cy="3894"/>
          </a:xfrm>
        </p:grpSpPr>
        <p:sp>
          <p:nvSpPr>
            <p:cNvPr id="279573" name="Text Box 21"/>
            <p:cNvSpPr txBox="1">
              <a:spLocks noChangeArrowheads="1"/>
            </p:cNvSpPr>
            <p:nvPr/>
          </p:nvSpPr>
          <p:spPr bwMode="auto">
            <a:xfrm>
              <a:off x="2976" y="128"/>
              <a:ext cx="898" cy="250"/>
            </a:xfrm>
            <a:prstGeom prst="rect">
              <a:avLst/>
            </a:prstGeom>
            <a:noFill/>
            <a:ln w="9525">
              <a:noFill/>
              <a:miter lim="800000"/>
              <a:headEnd/>
              <a:tailEnd/>
            </a:ln>
            <a:effectLst/>
          </p:spPr>
          <p:txBody>
            <a:bodyPr wrap="none">
              <a:spAutoFit/>
            </a:bodyPr>
            <a:lstStyle/>
            <a:p>
              <a:r>
                <a:rPr lang="en-US" sz="2000" b="1" dirty="0">
                  <a:solidFill>
                    <a:srgbClr val="FF3300"/>
                  </a:solidFill>
                  <a:effectLst/>
                </a:rPr>
                <a:t>Birthplace</a:t>
              </a:r>
              <a:endParaRPr lang="en-US" sz="1800" b="1" dirty="0">
                <a:solidFill>
                  <a:schemeClr val="tx1"/>
                </a:solidFill>
                <a:effectLst/>
              </a:endParaRPr>
            </a:p>
          </p:txBody>
        </p:sp>
        <p:sp>
          <p:nvSpPr>
            <p:cNvPr id="279574" name="Line 22"/>
            <p:cNvSpPr>
              <a:spLocks noChangeShapeType="1"/>
            </p:cNvSpPr>
            <p:nvPr/>
          </p:nvSpPr>
          <p:spPr bwMode="auto">
            <a:xfrm flipH="1">
              <a:off x="2640" y="288"/>
              <a:ext cx="336" cy="480"/>
            </a:xfrm>
            <a:prstGeom prst="line">
              <a:avLst/>
            </a:prstGeom>
            <a:noFill/>
            <a:ln w="12700">
              <a:solidFill>
                <a:srgbClr val="FF0000"/>
              </a:solidFill>
              <a:round/>
              <a:headEnd/>
              <a:tailEnd type="triangle" w="med" len="med"/>
            </a:ln>
            <a:effectLst/>
          </p:spPr>
          <p:txBody>
            <a:bodyPr wrap="none" anchor="ctr"/>
            <a:lstStyle/>
            <a:p>
              <a:endParaRPr lang="en-US"/>
            </a:p>
          </p:txBody>
        </p:sp>
        <p:sp>
          <p:nvSpPr>
            <p:cNvPr id="279603" name="Rectangle 51"/>
            <p:cNvSpPr>
              <a:spLocks noChangeArrowheads="1"/>
            </p:cNvSpPr>
            <p:nvPr/>
          </p:nvSpPr>
          <p:spPr bwMode="auto">
            <a:xfrm>
              <a:off x="2400" y="960"/>
              <a:ext cx="288" cy="1248"/>
            </a:xfrm>
            <a:prstGeom prst="rect">
              <a:avLst/>
            </a:prstGeom>
            <a:noFill/>
            <a:ln w="25400">
              <a:solidFill>
                <a:srgbClr val="FF0000"/>
              </a:solidFill>
              <a:miter lim="800000"/>
              <a:headEnd/>
              <a:tailEnd/>
            </a:ln>
            <a:effectLst/>
          </p:spPr>
          <p:txBody>
            <a:bodyPr wrap="none" anchor="ctr"/>
            <a:lstStyle/>
            <a:p>
              <a:endParaRPr lang="en-US"/>
            </a:p>
          </p:txBody>
        </p:sp>
        <p:sp>
          <p:nvSpPr>
            <p:cNvPr id="279604" name="Rectangle 52"/>
            <p:cNvSpPr>
              <a:spLocks noChangeArrowheads="1"/>
            </p:cNvSpPr>
            <p:nvPr/>
          </p:nvSpPr>
          <p:spPr bwMode="auto">
            <a:xfrm>
              <a:off x="2400" y="2352"/>
              <a:ext cx="288" cy="432"/>
            </a:xfrm>
            <a:prstGeom prst="rect">
              <a:avLst/>
            </a:prstGeom>
            <a:noFill/>
            <a:ln w="25400">
              <a:solidFill>
                <a:srgbClr val="FF0000"/>
              </a:solidFill>
              <a:miter lim="800000"/>
              <a:headEnd/>
              <a:tailEnd/>
            </a:ln>
            <a:effectLst/>
          </p:spPr>
          <p:txBody>
            <a:bodyPr wrap="none" anchor="ctr"/>
            <a:lstStyle/>
            <a:p>
              <a:endParaRPr lang="en-US"/>
            </a:p>
          </p:txBody>
        </p:sp>
        <p:sp>
          <p:nvSpPr>
            <p:cNvPr id="279605" name="Rectangle 53"/>
            <p:cNvSpPr>
              <a:spLocks noChangeArrowheads="1"/>
            </p:cNvSpPr>
            <p:nvPr/>
          </p:nvSpPr>
          <p:spPr bwMode="auto">
            <a:xfrm>
              <a:off x="2400" y="2928"/>
              <a:ext cx="288" cy="374"/>
            </a:xfrm>
            <a:prstGeom prst="rect">
              <a:avLst/>
            </a:prstGeom>
            <a:noFill/>
            <a:ln w="25400">
              <a:solidFill>
                <a:srgbClr val="FF0000"/>
              </a:solidFill>
              <a:miter lim="800000"/>
              <a:headEnd/>
              <a:tailEnd/>
            </a:ln>
            <a:effectLst/>
          </p:spPr>
          <p:txBody>
            <a:bodyPr wrap="none" anchor="ctr"/>
            <a:lstStyle/>
            <a:p>
              <a:endParaRPr lang="en-US"/>
            </a:p>
          </p:txBody>
        </p:sp>
        <p:sp>
          <p:nvSpPr>
            <p:cNvPr id="279606" name="Rectangle 54"/>
            <p:cNvSpPr>
              <a:spLocks noChangeArrowheads="1"/>
            </p:cNvSpPr>
            <p:nvPr/>
          </p:nvSpPr>
          <p:spPr bwMode="auto">
            <a:xfrm>
              <a:off x="2400" y="3456"/>
              <a:ext cx="288" cy="566"/>
            </a:xfrm>
            <a:prstGeom prst="rect">
              <a:avLst/>
            </a:prstGeom>
            <a:noFill/>
            <a:ln w="25400">
              <a:solidFill>
                <a:srgbClr val="FF0000"/>
              </a:solidFill>
              <a:miter lim="800000"/>
              <a:headEnd/>
              <a:tailEnd/>
            </a:ln>
            <a:effectLst/>
          </p:spPr>
          <p:txBody>
            <a:bodyPr wrap="none" anchor="ctr"/>
            <a:lstStyle/>
            <a:p>
              <a:endParaRPr lang="en-US"/>
            </a:p>
          </p:txBody>
        </p:sp>
      </p:grpSp>
      <p:grpSp>
        <p:nvGrpSpPr>
          <p:cNvPr id="8" name="Group 69"/>
          <p:cNvGrpSpPr>
            <a:grpSpLocks/>
          </p:cNvGrpSpPr>
          <p:nvPr/>
        </p:nvGrpSpPr>
        <p:grpSpPr bwMode="auto">
          <a:xfrm>
            <a:off x="4267200" y="508000"/>
            <a:ext cx="3286125" cy="5876925"/>
            <a:chOff x="2688" y="320"/>
            <a:chExt cx="2070" cy="3702"/>
          </a:xfrm>
        </p:grpSpPr>
        <p:sp>
          <p:nvSpPr>
            <p:cNvPr id="279577" name="Text Box 25"/>
            <p:cNvSpPr txBox="1">
              <a:spLocks noChangeArrowheads="1"/>
            </p:cNvSpPr>
            <p:nvPr/>
          </p:nvSpPr>
          <p:spPr bwMode="auto">
            <a:xfrm>
              <a:off x="3168" y="320"/>
              <a:ext cx="1590" cy="250"/>
            </a:xfrm>
            <a:prstGeom prst="rect">
              <a:avLst/>
            </a:prstGeom>
            <a:noFill/>
            <a:ln w="9525">
              <a:noFill/>
              <a:miter lim="800000"/>
              <a:headEnd/>
              <a:tailEnd/>
            </a:ln>
            <a:effectLst/>
          </p:spPr>
          <p:txBody>
            <a:bodyPr wrap="none">
              <a:spAutoFit/>
            </a:bodyPr>
            <a:lstStyle/>
            <a:p>
              <a:r>
                <a:rPr lang="en-US" sz="2000" b="1" dirty="0">
                  <a:solidFill>
                    <a:srgbClr val="0000FF"/>
                  </a:solidFill>
                  <a:effectLst/>
                </a:rPr>
                <a:t>Mother’s birthplace</a:t>
              </a:r>
              <a:endParaRPr lang="en-US" sz="1800" b="1" dirty="0">
                <a:solidFill>
                  <a:srgbClr val="0000FF"/>
                </a:solidFill>
                <a:effectLst/>
              </a:endParaRPr>
            </a:p>
          </p:txBody>
        </p:sp>
        <p:sp>
          <p:nvSpPr>
            <p:cNvPr id="279578" name="Line 26"/>
            <p:cNvSpPr>
              <a:spLocks noChangeShapeType="1"/>
            </p:cNvSpPr>
            <p:nvPr/>
          </p:nvSpPr>
          <p:spPr bwMode="auto">
            <a:xfrm flipH="1">
              <a:off x="2928" y="528"/>
              <a:ext cx="288" cy="240"/>
            </a:xfrm>
            <a:prstGeom prst="line">
              <a:avLst/>
            </a:prstGeom>
            <a:noFill/>
            <a:ln w="12700">
              <a:solidFill>
                <a:srgbClr val="0000FF"/>
              </a:solidFill>
              <a:round/>
              <a:headEnd/>
              <a:tailEnd type="triangle" w="med" len="med"/>
            </a:ln>
            <a:effectLst/>
          </p:spPr>
          <p:txBody>
            <a:bodyPr wrap="none" anchor="ctr"/>
            <a:lstStyle/>
            <a:p>
              <a:endParaRPr lang="en-US"/>
            </a:p>
          </p:txBody>
        </p:sp>
        <p:sp>
          <p:nvSpPr>
            <p:cNvPr id="279607" name="Rectangle 55"/>
            <p:cNvSpPr>
              <a:spLocks noChangeArrowheads="1"/>
            </p:cNvSpPr>
            <p:nvPr/>
          </p:nvSpPr>
          <p:spPr bwMode="auto">
            <a:xfrm>
              <a:off x="2688" y="960"/>
              <a:ext cx="288" cy="1248"/>
            </a:xfrm>
            <a:prstGeom prst="rect">
              <a:avLst/>
            </a:prstGeom>
            <a:noFill/>
            <a:ln w="25400">
              <a:solidFill>
                <a:srgbClr val="0000FF"/>
              </a:solidFill>
              <a:miter lim="800000"/>
              <a:headEnd/>
              <a:tailEnd/>
            </a:ln>
            <a:effectLst/>
          </p:spPr>
          <p:txBody>
            <a:bodyPr wrap="none" anchor="ctr"/>
            <a:lstStyle/>
            <a:p>
              <a:endParaRPr lang="en-US"/>
            </a:p>
          </p:txBody>
        </p:sp>
        <p:sp>
          <p:nvSpPr>
            <p:cNvPr id="279608" name="Rectangle 56"/>
            <p:cNvSpPr>
              <a:spLocks noChangeArrowheads="1"/>
            </p:cNvSpPr>
            <p:nvPr/>
          </p:nvSpPr>
          <p:spPr bwMode="auto">
            <a:xfrm>
              <a:off x="2688" y="2352"/>
              <a:ext cx="288" cy="432"/>
            </a:xfrm>
            <a:prstGeom prst="rect">
              <a:avLst/>
            </a:prstGeom>
            <a:noFill/>
            <a:ln w="25400">
              <a:solidFill>
                <a:srgbClr val="0000FF"/>
              </a:solidFill>
              <a:miter lim="800000"/>
              <a:headEnd/>
              <a:tailEnd/>
            </a:ln>
            <a:effectLst/>
          </p:spPr>
          <p:txBody>
            <a:bodyPr wrap="none" anchor="ctr"/>
            <a:lstStyle/>
            <a:p>
              <a:endParaRPr lang="en-US"/>
            </a:p>
          </p:txBody>
        </p:sp>
        <p:sp>
          <p:nvSpPr>
            <p:cNvPr id="279609" name="Rectangle 57"/>
            <p:cNvSpPr>
              <a:spLocks noChangeArrowheads="1"/>
            </p:cNvSpPr>
            <p:nvPr/>
          </p:nvSpPr>
          <p:spPr bwMode="auto">
            <a:xfrm>
              <a:off x="2688" y="2928"/>
              <a:ext cx="288" cy="374"/>
            </a:xfrm>
            <a:prstGeom prst="rect">
              <a:avLst/>
            </a:prstGeom>
            <a:noFill/>
            <a:ln w="25400">
              <a:solidFill>
                <a:srgbClr val="0000FF"/>
              </a:solidFill>
              <a:miter lim="800000"/>
              <a:headEnd/>
              <a:tailEnd/>
            </a:ln>
            <a:effectLst/>
          </p:spPr>
          <p:txBody>
            <a:bodyPr wrap="none" anchor="ctr"/>
            <a:lstStyle/>
            <a:p>
              <a:endParaRPr lang="en-US"/>
            </a:p>
          </p:txBody>
        </p:sp>
        <p:sp>
          <p:nvSpPr>
            <p:cNvPr id="279610" name="Rectangle 58"/>
            <p:cNvSpPr>
              <a:spLocks noChangeArrowheads="1"/>
            </p:cNvSpPr>
            <p:nvPr/>
          </p:nvSpPr>
          <p:spPr bwMode="auto">
            <a:xfrm>
              <a:off x="2688" y="3456"/>
              <a:ext cx="288" cy="566"/>
            </a:xfrm>
            <a:prstGeom prst="rect">
              <a:avLst/>
            </a:prstGeom>
            <a:noFill/>
            <a:ln w="25400">
              <a:solidFill>
                <a:srgbClr val="0000FF"/>
              </a:solidFill>
              <a:miter lim="800000"/>
              <a:headEnd/>
              <a:tailEnd/>
            </a:ln>
            <a:effectLst/>
          </p:spPr>
          <p:txBody>
            <a:bodyPr wrap="none" anchor="ctr"/>
            <a:lstStyle/>
            <a:p>
              <a:endParaRPr lang="en-US"/>
            </a:p>
          </p:txBody>
        </p:sp>
      </p:grpSp>
      <p:grpSp>
        <p:nvGrpSpPr>
          <p:cNvPr id="9" name="Group 70"/>
          <p:cNvGrpSpPr>
            <a:grpSpLocks/>
          </p:cNvGrpSpPr>
          <p:nvPr/>
        </p:nvGrpSpPr>
        <p:grpSpPr bwMode="auto">
          <a:xfrm>
            <a:off x="5373688" y="812800"/>
            <a:ext cx="1922462" cy="5572125"/>
            <a:chOff x="3385" y="512"/>
            <a:chExt cx="1211" cy="3510"/>
          </a:xfrm>
        </p:grpSpPr>
        <p:sp>
          <p:nvSpPr>
            <p:cNvPr id="279581" name="Text Box 29"/>
            <p:cNvSpPr txBox="1">
              <a:spLocks noChangeArrowheads="1"/>
            </p:cNvSpPr>
            <p:nvPr/>
          </p:nvSpPr>
          <p:spPr bwMode="auto">
            <a:xfrm>
              <a:off x="3600" y="512"/>
              <a:ext cx="996" cy="250"/>
            </a:xfrm>
            <a:prstGeom prst="rect">
              <a:avLst/>
            </a:prstGeom>
            <a:noFill/>
            <a:ln w="9525">
              <a:noFill/>
              <a:miter lim="800000"/>
              <a:headEnd/>
              <a:tailEnd/>
            </a:ln>
            <a:effectLst/>
          </p:spPr>
          <p:txBody>
            <a:bodyPr wrap="none">
              <a:spAutoFit/>
            </a:bodyPr>
            <a:lstStyle/>
            <a:p>
              <a:r>
                <a:rPr lang="en-US" sz="2000" b="1" dirty="0">
                  <a:solidFill>
                    <a:srgbClr val="009900"/>
                  </a:solidFill>
                  <a:effectLst/>
                </a:rPr>
                <a:t>Occupation</a:t>
              </a:r>
              <a:endParaRPr lang="en-US" sz="2000" b="1" dirty="0">
                <a:solidFill>
                  <a:schemeClr val="tx1"/>
                </a:solidFill>
                <a:effectLst/>
              </a:endParaRPr>
            </a:p>
          </p:txBody>
        </p:sp>
        <p:sp>
          <p:nvSpPr>
            <p:cNvPr id="279582" name="Line 30"/>
            <p:cNvSpPr>
              <a:spLocks noChangeShapeType="1"/>
            </p:cNvSpPr>
            <p:nvPr/>
          </p:nvSpPr>
          <p:spPr bwMode="auto">
            <a:xfrm flipH="1">
              <a:off x="3600" y="672"/>
              <a:ext cx="48" cy="96"/>
            </a:xfrm>
            <a:prstGeom prst="line">
              <a:avLst/>
            </a:prstGeom>
            <a:noFill/>
            <a:ln w="12700">
              <a:solidFill>
                <a:srgbClr val="008000"/>
              </a:solidFill>
              <a:round/>
              <a:headEnd/>
              <a:tailEnd type="triangle" w="med" len="med"/>
            </a:ln>
            <a:effectLst/>
          </p:spPr>
          <p:txBody>
            <a:bodyPr wrap="none" anchor="ctr"/>
            <a:lstStyle/>
            <a:p>
              <a:endParaRPr lang="en-US"/>
            </a:p>
          </p:txBody>
        </p:sp>
        <p:sp>
          <p:nvSpPr>
            <p:cNvPr id="279611" name="Rectangle 59"/>
            <p:cNvSpPr>
              <a:spLocks noChangeArrowheads="1"/>
            </p:cNvSpPr>
            <p:nvPr/>
          </p:nvSpPr>
          <p:spPr bwMode="auto">
            <a:xfrm>
              <a:off x="3385" y="960"/>
              <a:ext cx="288" cy="1248"/>
            </a:xfrm>
            <a:prstGeom prst="rect">
              <a:avLst/>
            </a:prstGeom>
            <a:noFill/>
            <a:ln w="25400">
              <a:solidFill>
                <a:srgbClr val="008000"/>
              </a:solidFill>
              <a:miter lim="800000"/>
              <a:headEnd/>
              <a:tailEnd/>
            </a:ln>
            <a:effectLst/>
          </p:spPr>
          <p:txBody>
            <a:bodyPr wrap="none" anchor="ctr"/>
            <a:lstStyle/>
            <a:p>
              <a:endParaRPr lang="en-US"/>
            </a:p>
          </p:txBody>
        </p:sp>
        <p:sp>
          <p:nvSpPr>
            <p:cNvPr id="279612" name="Rectangle 60"/>
            <p:cNvSpPr>
              <a:spLocks noChangeArrowheads="1"/>
            </p:cNvSpPr>
            <p:nvPr/>
          </p:nvSpPr>
          <p:spPr bwMode="auto">
            <a:xfrm>
              <a:off x="3385" y="2352"/>
              <a:ext cx="288" cy="432"/>
            </a:xfrm>
            <a:prstGeom prst="rect">
              <a:avLst/>
            </a:prstGeom>
            <a:noFill/>
            <a:ln w="25400">
              <a:solidFill>
                <a:srgbClr val="008000"/>
              </a:solidFill>
              <a:miter lim="800000"/>
              <a:headEnd/>
              <a:tailEnd/>
            </a:ln>
            <a:effectLst/>
          </p:spPr>
          <p:txBody>
            <a:bodyPr wrap="none" anchor="ctr"/>
            <a:lstStyle/>
            <a:p>
              <a:endParaRPr lang="en-US"/>
            </a:p>
          </p:txBody>
        </p:sp>
        <p:sp>
          <p:nvSpPr>
            <p:cNvPr id="279613" name="Rectangle 61"/>
            <p:cNvSpPr>
              <a:spLocks noChangeArrowheads="1"/>
            </p:cNvSpPr>
            <p:nvPr/>
          </p:nvSpPr>
          <p:spPr bwMode="auto">
            <a:xfrm>
              <a:off x="3385" y="2928"/>
              <a:ext cx="288" cy="374"/>
            </a:xfrm>
            <a:prstGeom prst="rect">
              <a:avLst/>
            </a:prstGeom>
            <a:noFill/>
            <a:ln w="25400">
              <a:solidFill>
                <a:srgbClr val="008000"/>
              </a:solidFill>
              <a:miter lim="800000"/>
              <a:headEnd/>
              <a:tailEnd/>
            </a:ln>
            <a:effectLst/>
          </p:spPr>
          <p:txBody>
            <a:bodyPr wrap="none" anchor="ctr"/>
            <a:lstStyle/>
            <a:p>
              <a:endParaRPr lang="en-US"/>
            </a:p>
          </p:txBody>
        </p:sp>
        <p:sp>
          <p:nvSpPr>
            <p:cNvPr id="279614" name="Rectangle 62"/>
            <p:cNvSpPr>
              <a:spLocks noChangeArrowheads="1"/>
            </p:cNvSpPr>
            <p:nvPr/>
          </p:nvSpPr>
          <p:spPr bwMode="auto">
            <a:xfrm>
              <a:off x="3385" y="3456"/>
              <a:ext cx="288" cy="566"/>
            </a:xfrm>
            <a:prstGeom prst="rect">
              <a:avLst/>
            </a:prstGeom>
            <a:noFill/>
            <a:ln w="25400">
              <a:solidFill>
                <a:srgbClr val="008000"/>
              </a:solidFill>
              <a:miter lim="800000"/>
              <a:headEnd/>
              <a:tailEnd/>
            </a:ln>
            <a:effectLst/>
          </p:spPr>
          <p:txBody>
            <a:bodyPr wrap="none" anchor="ctr"/>
            <a:lstStyle/>
            <a:p>
              <a:endParaRPr lang="en-US"/>
            </a:p>
          </p:txBody>
        </p:sp>
      </p:grpSp>
      <p:sp>
        <p:nvSpPr>
          <p:cNvPr id="279623" name="Text Box 71"/>
          <p:cNvSpPr txBox="1">
            <a:spLocks noChangeArrowheads="1"/>
          </p:cNvSpPr>
          <p:nvPr/>
        </p:nvSpPr>
        <p:spPr bwMode="auto">
          <a:xfrm>
            <a:off x="6172200" y="4784725"/>
            <a:ext cx="2138727" cy="1323439"/>
          </a:xfrm>
          <a:prstGeom prst="rect">
            <a:avLst/>
          </a:prstGeom>
          <a:noFill/>
          <a:ln w="9525">
            <a:noFill/>
            <a:miter lim="800000"/>
            <a:headEnd/>
            <a:tailEnd/>
          </a:ln>
          <a:effectLst/>
        </p:spPr>
        <p:txBody>
          <a:bodyPr wrap="none">
            <a:spAutoFit/>
          </a:bodyPr>
          <a:lstStyle/>
          <a:p>
            <a:r>
              <a:rPr lang="en-US" sz="2000" dirty="0">
                <a:solidFill>
                  <a:schemeClr val="tx1"/>
                </a:solidFill>
                <a:effectLst/>
              </a:rPr>
              <a:t>For each type of</a:t>
            </a:r>
          </a:p>
          <a:p>
            <a:r>
              <a:rPr lang="en-US" sz="2000" dirty="0">
                <a:solidFill>
                  <a:schemeClr val="tx1"/>
                </a:solidFill>
                <a:effectLst/>
              </a:rPr>
              <a:t>record, columns </a:t>
            </a:r>
          </a:p>
          <a:p>
            <a:r>
              <a:rPr lang="en-US" sz="2000" dirty="0">
                <a:solidFill>
                  <a:schemeClr val="tx1"/>
                </a:solidFill>
                <a:effectLst/>
              </a:rPr>
              <a:t>correspond to</a:t>
            </a:r>
          </a:p>
          <a:p>
            <a:r>
              <a:rPr lang="en-US" sz="2000" dirty="0">
                <a:solidFill>
                  <a:schemeClr val="tx1"/>
                </a:solidFill>
                <a:effectLst/>
              </a:rPr>
              <a:t>specific variables</a:t>
            </a:r>
          </a:p>
        </p:txBody>
      </p:sp>
      <p:sp>
        <p:nvSpPr>
          <p:cNvPr id="56" name="Text Box 21"/>
          <p:cNvSpPr txBox="1">
            <a:spLocks noChangeArrowheads="1"/>
          </p:cNvSpPr>
          <p:nvPr/>
        </p:nvSpPr>
        <p:spPr bwMode="auto">
          <a:xfrm>
            <a:off x="5753100" y="2004030"/>
            <a:ext cx="3390900" cy="707886"/>
          </a:xfrm>
          <a:prstGeom prst="rect">
            <a:avLst/>
          </a:prstGeom>
          <a:noFill/>
          <a:ln w="9525">
            <a:noFill/>
            <a:miter lim="800000"/>
            <a:headEnd/>
            <a:tailEnd/>
          </a:ln>
          <a:effectLst/>
        </p:spPr>
        <p:txBody>
          <a:bodyPr wrap="square">
            <a:spAutoFit/>
          </a:bodyPr>
          <a:lstStyle/>
          <a:p>
            <a:r>
              <a:rPr lang="en-US" sz="2000" b="1" dirty="0" smtClean="0">
                <a:solidFill>
                  <a:srgbClr val="FFC000"/>
                </a:solidFill>
                <a:effectLst/>
              </a:rPr>
              <a:t>Geographic and housing</a:t>
            </a:r>
          </a:p>
          <a:p>
            <a:r>
              <a:rPr lang="en-US" sz="2000" b="1" dirty="0" smtClean="0">
                <a:solidFill>
                  <a:srgbClr val="FFC000"/>
                </a:solidFill>
              </a:rPr>
              <a:t>characteristics</a:t>
            </a:r>
            <a:endParaRPr lang="en-US" sz="1800" b="1" dirty="0">
              <a:solidFill>
                <a:srgbClr val="FFC000"/>
              </a:solidFill>
              <a:effectLst/>
            </a:endParaRPr>
          </a:p>
        </p:txBody>
      </p:sp>
      <p:sp>
        <p:nvSpPr>
          <p:cNvPr id="57" name="Line 10"/>
          <p:cNvSpPr>
            <a:spLocks noChangeShapeType="1"/>
          </p:cNvSpPr>
          <p:nvPr/>
        </p:nvSpPr>
        <p:spPr bwMode="auto">
          <a:xfrm flipH="1">
            <a:off x="5921375" y="2711916"/>
            <a:ext cx="369887" cy="761255"/>
          </a:xfrm>
          <a:prstGeom prst="line">
            <a:avLst/>
          </a:prstGeom>
          <a:noFill/>
          <a:ln w="12700">
            <a:solidFill>
              <a:srgbClr val="FFC000"/>
            </a:solidFill>
            <a:round/>
            <a:headEnd/>
            <a:tailEnd type="triangle" w="med" len="med"/>
          </a:ln>
          <a:effectLst/>
        </p:spPr>
        <p:txBody>
          <a:bodyPr wrap="none" anchor="ctr"/>
          <a:lstStyle/>
          <a:p>
            <a:endParaRPr lang="en-US"/>
          </a:p>
        </p:txBody>
      </p:sp>
      <p:sp>
        <p:nvSpPr>
          <p:cNvPr id="58" name="Line 10"/>
          <p:cNvSpPr>
            <a:spLocks noChangeShapeType="1"/>
          </p:cNvSpPr>
          <p:nvPr/>
        </p:nvSpPr>
        <p:spPr bwMode="auto">
          <a:xfrm flipH="1" flipV="1">
            <a:off x="5921375" y="1524000"/>
            <a:ext cx="369887" cy="480030"/>
          </a:xfrm>
          <a:prstGeom prst="line">
            <a:avLst/>
          </a:prstGeom>
          <a:noFill/>
          <a:ln w="12700">
            <a:solidFill>
              <a:srgbClr val="FFC000"/>
            </a:solidFill>
            <a:round/>
            <a:headEnd/>
            <a:tailEnd type="triangle" w="med" len="med"/>
          </a:ln>
          <a:effectLst/>
        </p:spPr>
        <p:txBody>
          <a:bodyPr wrap="none" anchor="ctr"/>
          <a:lstStyle/>
          <a:p>
            <a:endParaRPr lang="en-US"/>
          </a:p>
        </p:txBody>
      </p:sp>
      <p:sp>
        <p:nvSpPr>
          <p:cNvPr id="60" name="Rectangle 59"/>
          <p:cNvSpPr/>
          <p:nvPr/>
        </p:nvSpPr>
        <p:spPr>
          <a:xfrm>
            <a:off x="637434" y="1295400"/>
            <a:ext cx="5193454" cy="228600"/>
          </a:xfrm>
          <a:prstGeom prst="rect">
            <a:avLst/>
          </a:prstGeom>
          <a:solidFill>
            <a:srgbClr val="FFC000">
              <a:alpha val="0"/>
            </a:srgbClr>
          </a:solidFill>
          <a:ln w="19050">
            <a:solidFill>
              <a:srgbClr val="FFC000"/>
            </a:solidFill>
          </a:ln>
          <a:scene3d>
            <a:camera prst="orthographicFront" fov="0">
              <a:rot lat="0" lon="0" rev="0"/>
            </a:camera>
            <a:lightRig rig="threePt" dir="t">
              <a:rot lat="0" lon="0" rev="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chemeClr val="tx1"/>
                </a:solidFill>
              </a:ln>
              <a:solidFill>
                <a:srgbClr val="FFC000"/>
              </a:solidFill>
            </a:endParaRPr>
          </a:p>
        </p:txBody>
      </p:sp>
      <p:sp>
        <p:nvSpPr>
          <p:cNvPr id="61" name="Rectangle 60"/>
          <p:cNvSpPr/>
          <p:nvPr/>
        </p:nvSpPr>
        <p:spPr>
          <a:xfrm>
            <a:off x="603673" y="3505200"/>
            <a:ext cx="5193454" cy="228600"/>
          </a:xfrm>
          <a:prstGeom prst="rect">
            <a:avLst/>
          </a:prstGeom>
          <a:solidFill>
            <a:srgbClr val="FFC000">
              <a:alpha val="0"/>
            </a:srgbClr>
          </a:solidFill>
          <a:ln w="19050">
            <a:solidFill>
              <a:srgbClr val="FFC000"/>
            </a:solidFill>
          </a:ln>
          <a:scene3d>
            <a:camera prst="orthographicFront" fov="0">
              <a:rot lat="0" lon="0" rev="0"/>
            </a:camera>
            <a:lightRig rig="threePt" dir="t">
              <a:rot lat="0" lon="0" rev="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chemeClr val="tx1"/>
                </a:solidFill>
              </a:ln>
              <a:solidFill>
                <a:srgbClr val="FFC000"/>
              </a:solidFill>
            </a:endParaRPr>
          </a:p>
        </p:txBody>
      </p:sp>
      <p:sp>
        <p:nvSpPr>
          <p:cNvPr id="62" name="Rectangle 61"/>
          <p:cNvSpPr/>
          <p:nvPr/>
        </p:nvSpPr>
        <p:spPr>
          <a:xfrm>
            <a:off x="603673" y="4412516"/>
            <a:ext cx="5193454" cy="228600"/>
          </a:xfrm>
          <a:prstGeom prst="rect">
            <a:avLst/>
          </a:prstGeom>
          <a:solidFill>
            <a:srgbClr val="FFC000">
              <a:alpha val="0"/>
            </a:srgbClr>
          </a:solidFill>
          <a:ln w="19050">
            <a:solidFill>
              <a:srgbClr val="FFC000"/>
            </a:solidFill>
          </a:ln>
          <a:scene3d>
            <a:camera prst="orthographicFront" fov="0">
              <a:rot lat="0" lon="0" rev="0"/>
            </a:camera>
            <a:lightRig rig="threePt" dir="t">
              <a:rot lat="0" lon="0" rev="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chemeClr val="tx1"/>
                </a:solidFill>
              </a:ln>
              <a:solidFill>
                <a:srgbClr val="FFC000"/>
              </a:solidFill>
            </a:endParaRPr>
          </a:p>
        </p:txBody>
      </p:sp>
      <p:sp>
        <p:nvSpPr>
          <p:cNvPr id="63" name="Rectangle 62"/>
          <p:cNvSpPr/>
          <p:nvPr/>
        </p:nvSpPr>
        <p:spPr>
          <a:xfrm>
            <a:off x="597746" y="5273675"/>
            <a:ext cx="5193454" cy="228600"/>
          </a:xfrm>
          <a:prstGeom prst="rect">
            <a:avLst/>
          </a:prstGeom>
          <a:solidFill>
            <a:srgbClr val="FFC000">
              <a:alpha val="0"/>
            </a:srgbClr>
          </a:solidFill>
          <a:ln w="19050">
            <a:solidFill>
              <a:srgbClr val="FFC000"/>
            </a:solidFill>
          </a:ln>
          <a:scene3d>
            <a:camera prst="orthographicFront" fov="0">
              <a:rot lat="0" lon="0" rev="0"/>
            </a:camera>
            <a:lightRig rig="threePt" dir="t">
              <a:rot lat="0" lon="0" rev="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chemeClr val="tx1"/>
                </a:solidFill>
              </a:ln>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95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96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7958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83" grpId="0"/>
      <p:bldP spid="279584" grpId="0" autoUpdateAnimBg="0"/>
      <p:bldP spid="279623" grpId="0" autoUpdateAnimBg="0"/>
      <p:bldP spid="56" grpId="0"/>
      <p:bldP spid="57" grpId="0" animBg="1"/>
      <p:bldP spid="58"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64161"/>
            <a:ext cx="8534400" cy="609600"/>
          </a:xfrm>
        </p:spPr>
        <p:txBody>
          <a:bodyPr/>
          <a:lstStyle/>
          <a:p>
            <a:r>
              <a:rPr lang="en-US" sz="3200" dirty="0" smtClean="0">
                <a:solidFill>
                  <a:schemeClr val="accent3">
                    <a:lumMod val="75000"/>
                  </a:schemeClr>
                </a:solidFill>
              </a:rPr>
              <a:t>The Power of Microdata</a:t>
            </a:r>
            <a:endParaRPr lang="en-US" sz="3200" dirty="0">
              <a:solidFill>
                <a:schemeClr val="accent3">
                  <a:lumMod val="75000"/>
                </a:schemeClr>
              </a:solidFill>
            </a:endParaRPr>
          </a:p>
        </p:txBody>
      </p:sp>
      <p:sp>
        <p:nvSpPr>
          <p:cNvPr id="3" name="Content Placeholder 2"/>
          <p:cNvSpPr>
            <a:spLocks noGrp="1"/>
          </p:cNvSpPr>
          <p:nvPr>
            <p:ph sz="quarter" idx="1"/>
          </p:nvPr>
        </p:nvSpPr>
        <p:spPr>
          <a:xfrm>
            <a:off x="332232" y="1046480"/>
            <a:ext cx="8503920" cy="2682239"/>
          </a:xfrm>
        </p:spPr>
        <p:txBody>
          <a:bodyPr/>
          <a:lstStyle/>
          <a:p>
            <a:r>
              <a:rPr lang="en-US" sz="2400" b="1" dirty="0" smtClean="0">
                <a:solidFill>
                  <a:schemeClr val="tx2"/>
                </a:solidFill>
              </a:rPr>
              <a:t>Customized measures: </a:t>
            </a:r>
            <a:r>
              <a:rPr lang="en-US" sz="2400" dirty="0" smtClean="0">
                <a:solidFill>
                  <a:schemeClr val="tx2"/>
                </a:solidFill>
              </a:rPr>
              <a:t>Variables based on combined characteristics of family and household members, capitalizing on the hierarchical structure of the data </a:t>
            </a:r>
          </a:p>
          <a:p>
            <a:r>
              <a:rPr lang="en-US" sz="2400" b="1" dirty="0" smtClean="0">
                <a:solidFill>
                  <a:schemeClr val="tx2"/>
                </a:solidFill>
              </a:rPr>
              <a:t>Multivariate analysis: </a:t>
            </a:r>
            <a:r>
              <a:rPr lang="en-US" sz="2400" dirty="0" smtClean="0">
                <a:solidFill>
                  <a:schemeClr val="tx2"/>
                </a:solidFill>
              </a:rPr>
              <a:t>Analyze many individual, household, and community characteristics simultaneously</a:t>
            </a:r>
          </a:p>
          <a:p>
            <a:r>
              <a:rPr lang="en-US" sz="2400" b="1" dirty="0" smtClean="0">
                <a:solidFill>
                  <a:schemeClr val="tx2"/>
                </a:solidFill>
              </a:rPr>
              <a:t>Interoperability: </a:t>
            </a:r>
            <a:r>
              <a:rPr lang="en-US" sz="2400" dirty="0" smtClean="0">
                <a:solidFill>
                  <a:schemeClr val="tx2"/>
                </a:solidFill>
              </a:rPr>
              <a:t>Harmonize data across time and space</a:t>
            </a:r>
          </a:p>
          <a:p>
            <a:endParaRPr lang="en-US" sz="2000" dirty="0" smtClean="0"/>
          </a:p>
          <a:p>
            <a:pPr>
              <a:buNone/>
            </a:pPr>
            <a:r>
              <a:rPr lang="en-US" sz="2000" dirty="0" smtClean="0"/>
              <a:t> </a:t>
            </a:r>
            <a:endParaRPr lang="en-US" sz="2000" dirty="0"/>
          </a:p>
        </p:txBody>
      </p:sp>
      <p:pic>
        <p:nvPicPr>
          <p:cNvPr id="104450" name="Picture 2"/>
          <p:cNvPicPr>
            <a:picLocks noChangeAspect="1" noChangeArrowheads="1"/>
          </p:cNvPicPr>
          <p:nvPr/>
        </p:nvPicPr>
        <p:blipFill>
          <a:blip r:embed="rId3" cstate="print"/>
          <a:srcRect l="5675" t="18042" r="49678"/>
          <a:stretch>
            <a:fillRect/>
          </a:stretch>
        </p:blipFill>
        <p:spPr bwMode="auto">
          <a:xfrm>
            <a:off x="3009417" y="4559347"/>
            <a:ext cx="2914434" cy="1876950"/>
          </a:xfrm>
          <a:prstGeom prst="rect">
            <a:avLst/>
          </a:prstGeom>
          <a:noFill/>
          <a:ln w="9525">
            <a:noFill/>
            <a:miter lim="800000"/>
            <a:headEnd/>
            <a:tailEnd/>
          </a:ln>
        </p:spPr>
      </p:pic>
      <p:sp>
        <p:nvSpPr>
          <p:cNvPr id="5" name="TextBox 4"/>
          <p:cNvSpPr txBox="1"/>
          <p:nvPr/>
        </p:nvSpPr>
        <p:spPr>
          <a:xfrm>
            <a:off x="301752" y="3992341"/>
            <a:ext cx="8534400" cy="646331"/>
          </a:xfrm>
          <a:prstGeom prst="rect">
            <a:avLst/>
          </a:prstGeom>
          <a:noFill/>
        </p:spPr>
        <p:txBody>
          <a:bodyPr wrap="square" rtlCol="0">
            <a:spAutoFit/>
          </a:bodyPr>
          <a:lstStyle/>
          <a:p>
            <a:pPr algn="ctr"/>
            <a:r>
              <a:rPr lang="en-US" b="1" dirty="0" smtClean="0"/>
              <a:t>Age classification for school enrollment</a:t>
            </a:r>
          </a:p>
          <a:p>
            <a:pPr algn="ctr"/>
            <a:r>
              <a:rPr lang="en-US" b="1" dirty="0" smtClean="0"/>
              <a:t> in published U.S. Census</a:t>
            </a:r>
            <a:endParaRPr lang="en-US" b="1" dirty="0"/>
          </a:p>
        </p:txBody>
      </p:sp>
      <p:sp>
        <p:nvSpPr>
          <p:cNvPr id="6" name="Rectangle 5"/>
          <p:cNvSpPr/>
          <p:nvPr/>
        </p:nvSpPr>
        <p:spPr>
          <a:xfrm>
            <a:off x="3474720" y="5537200"/>
            <a:ext cx="2194560" cy="899097"/>
          </a:xfrm>
          <a:prstGeom prst="rect">
            <a:avLst/>
          </a:prstGeom>
          <a:solidFill>
            <a:srgbClr val="FFFFFF">
              <a:alpha val="0"/>
            </a:srgbClr>
          </a:solidFill>
          <a:ln w="28575">
            <a:solidFill>
              <a:srgbClr val="C00000"/>
            </a:solidFill>
          </a:ln>
          <a:effectLst/>
          <a:scene3d>
            <a:camera prst="orthographicFront" fov="0">
              <a:rot lat="0" lon="0" rev="0"/>
            </a:camera>
            <a:lightRig rig="threePt" dir="t">
              <a:rot lat="0" lon="0" rev="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28575">
                <a:noFill/>
              </a:ln>
              <a:solidFill>
                <a:schemeClr val="bg1"/>
              </a:solidFill>
            </a:endParaRPr>
          </a:p>
        </p:txBody>
      </p:sp>
      <p:sp>
        <p:nvSpPr>
          <p:cNvPr id="7" name="TextBox 6"/>
          <p:cNvSpPr txBox="1"/>
          <p:nvPr/>
        </p:nvSpPr>
        <p:spPr>
          <a:xfrm>
            <a:off x="714894" y="3758641"/>
            <a:ext cx="7772400" cy="2677656"/>
          </a:xfrm>
          <a:prstGeom prst="rect">
            <a:avLst/>
          </a:prstGeom>
          <a:solidFill>
            <a:schemeClr val="accent3">
              <a:lumMod val="50000"/>
            </a:schemeClr>
          </a:solidFill>
          <a:ln w="57150">
            <a:solidFill>
              <a:schemeClr val="accent3">
                <a:lumMod val="50000"/>
              </a:schemeClr>
            </a:solidFill>
          </a:ln>
        </p:spPr>
        <p:txBody>
          <a:bodyPr wrap="square" rtlCol="0">
            <a:spAutoFit/>
          </a:bodyPr>
          <a:lstStyle/>
          <a:p>
            <a:r>
              <a:rPr lang="en-US" sz="2400" dirty="0" smtClean="0">
                <a:solidFill>
                  <a:schemeClr val="bg1"/>
                </a:solidFill>
              </a:rPr>
              <a:t>For each person, detailed information about geographic location, economic activities, educational attainment, literacy, fertility history, child mortality, migration, place of former residence, marital status, consensual unions, family composition, disabilities, water supply, sewage, building materials (floor, roof, etc.), and many other characteristics. </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4450"/>
                                        </p:tgtEl>
                                        <p:attrNameLst>
                                          <p:attrName>style.visibility</p:attrName>
                                        </p:attrNameLst>
                                      </p:cBhvr>
                                      <p:to>
                                        <p:strVal val="visible"/>
                                      </p:to>
                                    </p:set>
                                    <p:animEffect transition="in" filter="fade">
                                      <p:cBhvr>
                                        <p:cTn id="10" dur="2000"/>
                                        <p:tgtEl>
                                          <p:spTgt spid="10445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1000" y="1066800"/>
            <a:ext cx="8194218" cy="5254777"/>
          </a:xfrm>
          <a:prstGeom prst="rect">
            <a:avLst/>
          </a:prstGeom>
        </p:spPr>
      </p:pic>
      <p:sp>
        <p:nvSpPr>
          <p:cNvPr id="65538" name="Text Box 5"/>
          <p:cNvSpPr txBox="1">
            <a:spLocks noChangeArrowheads="1"/>
          </p:cNvSpPr>
          <p:nvPr/>
        </p:nvSpPr>
        <p:spPr bwMode="auto">
          <a:xfrm>
            <a:off x="219919" y="228601"/>
            <a:ext cx="8715737" cy="584775"/>
          </a:xfrm>
          <a:prstGeom prst="rect">
            <a:avLst/>
          </a:prstGeom>
          <a:noFill/>
          <a:ln w="9525">
            <a:noFill/>
            <a:miter lim="800000"/>
            <a:headEnd/>
            <a:tailEnd/>
          </a:ln>
        </p:spPr>
        <p:txBody>
          <a:bodyPr wrap="square">
            <a:spAutoFit/>
          </a:bodyPr>
          <a:lstStyle/>
          <a:p>
            <a:pPr algn="ctr">
              <a:spcBef>
                <a:spcPct val="50000"/>
              </a:spcBef>
            </a:pPr>
            <a:r>
              <a:rPr lang="en-US" sz="3200" dirty="0" smtClean="0">
                <a:solidFill>
                  <a:srgbClr val="002060"/>
                </a:solidFill>
              </a:rPr>
              <a:t>Participating Countries</a:t>
            </a:r>
            <a:endParaRPr lang="en-US" sz="3200" dirty="0">
              <a:solidFill>
                <a:srgbClr val="002060"/>
              </a:solidFill>
            </a:endParaRPr>
          </a:p>
        </p:txBody>
      </p:sp>
    </p:spTree>
    <p:extLst>
      <p:ext uri="{BB962C8B-B14F-4D97-AF65-F5344CB8AC3E}">
        <p14:creationId xmlns:p14="http://schemas.microsoft.com/office/powerpoint/2010/main" val="2069488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p:cNvPicPr>
            <a:picLocks noChangeAspect="1" noChangeArrowheads="1"/>
          </p:cNvPicPr>
          <p:nvPr/>
        </p:nvPicPr>
        <p:blipFill>
          <a:blip r:embed="rId2" cstate="print"/>
          <a:srcRect/>
          <a:stretch>
            <a:fillRect/>
          </a:stretch>
        </p:blipFill>
        <p:spPr bwMode="auto">
          <a:xfrm>
            <a:off x="487680" y="1188720"/>
            <a:ext cx="2479040" cy="57912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487680" y="1767840"/>
            <a:ext cx="3434080" cy="4704080"/>
          </a:xfrm>
          <a:prstGeom prst="rect">
            <a:avLst/>
          </a:prstGeom>
          <a:noFill/>
          <a:ln w="9525">
            <a:noFill/>
            <a:miter lim="800000"/>
            <a:headEnd/>
            <a:tailEnd/>
          </a:ln>
        </p:spPr>
      </p:pic>
      <p:sp>
        <p:nvSpPr>
          <p:cNvPr id="4" name="TextBox 3"/>
          <p:cNvSpPr txBox="1"/>
          <p:nvPr/>
        </p:nvSpPr>
        <p:spPr>
          <a:xfrm>
            <a:off x="487680" y="357723"/>
            <a:ext cx="3566160" cy="830997"/>
          </a:xfrm>
          <a:prstGeom prst="rect">
            <a:avLst/>
          </a:prstGeom>
          <a:solidFill>
            <a:srgbClr val="002060"/>
          </a:solidFill>
          <a:ln>
            <a:solidFill>
              <a:srgbClr val="0070C0"/>
            </a:solidFill>
          </a:ln>
        </p:spPr>
        <p:txBody>
          <a:bodyPr wrap="square" rtlCol="0">
            <a:spAutoFit/>
          </a:bodyPr>
          <a:lstStyle/>
          <a:p>
            <a:pPr algn="ctr"/>
            <a:r>
              <a:rPr lang="en-US" sz="2400" dirty="0" smtClean="0">
                <a:solidFill>
                  <a:srgbClr val="FFFF00"/>
                </a:solidFill>
              </a:rPr>
              <a:t>Facebook has data on 800 million people</a:t>
            </a:r>
            <a:endParaRPr lang="en-US" sz="2400" dirty="0">
              <a:solidFill>
                <a:srgbClr val="FFFF00"/>
              </a:solidFill>
            </a:endParaRPr>
          </a:p>
        </p:txBody>
      </p:sp>
      <p:sp>
        <p:nvSpPr>
          <p:cNvPr id="5" name="TextBox 4"/>
          <p:cNvSpPr txBox="1"/>
          <p:nvPr/>
        </p:nvSpPr>
        <p:spPr>
          <a:xfrm>
            <a:off x="4917440" y="357723"/>
            <a:ext cx="3566160" cy="830997"/>
          </a:xfrm>
          <a:prstGeom prst="rect">
            <a:avLst/>
          </a:prstGeom>
          <a:solidFill>
            <a:srgbClr val="002060"/>
          </a:solidFill>
          <a:ln>
            <a:solidFill>
              <a:srgbClr val="0070C0"/>
            </a:solidFill>
          </a:ln>
        </p:spPr>
        <p:txBody>
          <a:bodyPr wrap="square" rtlCol="0">
            <a:spAutoFit/>
          </a:bodyPr>
          <a:lstStyle/>
          <a:p>
            <a:pPr algn="ctr"/>
            <a:r>
              <a:rPr lang="en-US" sz="2400" dirty="0" smtClean="0">
                <a:solidFill>
                  <a:srgbClr val="FFFF00"/>
                </a:solidFill>
              </a:rPr>
              <a:t>We have data on </a:t>
            </a:r>
          </a:p>
          <a:p>
            <a:pPr algn="ctr"/>
            <a:r>
              <a:rPr lang="en-US" sz="2400" dirty="0" smtClean="0">
                <a:solidFill>
                  <a:srgbClr val="FFFF00"/>
                </a:solidFill>
              </a:rPr>
              <a:t>912 million people</a:t>
            </a:r>
            <a:endParaRPr lang="en-US" sz="2400" dirty="0">
              <a:solidFill>
                <a:srgbClr val="FFFF00"/>
              </a:solidFill>
            </a:endParaRPr>
          </a:p>
        </p:txBody>
      </p:sp>
      <p:graphicFrame>
        <p:nvGraphicFramePr>
          <p:cNvPr id="6" name="Table 5"/>
          <p:cNvGraphicFramePr>
            <a:graphicFrameLocks noGrp="1"/>
          </p:cNvGraphicFramePr>
          <p:nvPr/>
        </p:nvGraphicFramePr>
        <p:xfrm>
          <a:off x="4917440" y="4013200"/>
          <a:ext cx="3566160" cy="1737360"/>
        </p:xfrm>
        <a:graphic>
          <a:graphicData uri="http://schemas.openxmlformats.org/drawingml/2006/table">
            <a:tbl>
              <a:tblPr/>
              <a:tblGrid>
                <a:gridCol w="1581981"/>
                <a:gridCol w="697144"/>
                <a:gridCol w="1287035"/>
              </a:tblGrid>
              <a:tr h="401320">
                <a:tc>
                  <a:txBody>
                    <a:bodyPr/>
                    <a:lstStyle/>
                    <a:p>
                      <a:pPr algn="l" fontAlgn="b"/>
                      <a:r>
                        <a:rPr lang="en-US" sz="2800" b="0" i="0" u="none" strike="noStrike" dirty="0">
                          <a:solidFill>
                            <a:srgbClr val="002060"/>
                          </a:solidFill>
                          <a:latin typeface="Arial"/>
                        </a:rPr>
                        <a:t>USA</a:t>
                      </a:r>
                    </a:p>
                  </a:txBody>
                  <a:tcPr marL="7620" marR="7620" marT="7620" marB="0" anchor="b">
                    <a:lnL>
                      <a:noFill/>
                    </a:lnL>
                    <a:lnR>
                      <a:noFill/>
                    </a:lnR>
                    <a:lnT>
                      <a:noFill/>
                    </a:lnT>
                    <a:lnB>
                      <a:noFill/>
                    </a:lnB>
                  </a:tcPr>
                </a:tc>
                <a:tc>
                  <a:txBody>
                    <a:bodyPr/>
                    <a:lstStyle/>
                    <a:p>
                      <a:pPr algn="l" fontAlgn="b"/>
                      <a:endParaRPr lang="en-US" sz="2800" b="0" i="0" u="none" strike="noStrike" dirty="0">
                        <a:solidFill>
                          <a:srgbClr val="002060"/>
                        </a:solidFill>
                        <a:latin typeface="Arial"/>
                      </a:endParaRPr>
                    </a:p>
                  </a:txBody>
                  <a:tcPr marL="7620" marR="7620" marT="7620" marB="0" anchor="b">
                    <a:lnL>
                      <a:noFill/>
                    </a:lnL>
                    <a:lnR>
                      <a:noFill/>
                    </a:lnR>
                    <a:lnT>
                      <a:noFill/>
                    </a:lnT>
                    <a:lnB>
                      <a:noFill/>
                    </a:lnB>
                  </a:tcPr>
                </a:tc>
                <a:tc>
                  <a:txBody>
                    <a:bodyPr/>
                    <a:lstStyle/>
                    <a:p>
                      <a:pPr algn="r" fontAlgn="b"/>
                      <a:r>
                        <a:rPr lang="en-US" sz="2800" b="0" i="0" u="none" strike="noStrike" dirty="0" smtClean="0">
                          <a:solidFill>
                            <a:srgbClr val="002060"/>
                          </a:solidFill>
                          <a:latin typeface="Arial"/>
                        </a:rPr>
                        <a:t>165</a:t>
                      </a:r>
                      <a:endParaRPr lang="en-US" sz="2800" b="0" i="0" u="none" strike="noStrike" dirty="0">
                        <a:solidFill>
                          <a:srgbClr val="002060"/>
                        </a:solidFill>
                        <a:latin typeface="Arial"/>
                      </a:endParaRPr>
                    </a:p>
                  </a:txBody>
                  <a:tcPr marL="7620" marR="7620" marT="7620" marB="0" anchor="b">
                    <a:lnL>
                      <a:noFill/>
                    </a:lnL>
                    <a:lnR>
                      <a:noFill/>
                    </a:lnR>
                    <a:lnT>
                      <a:noFill/>
                    </a:lnT>
                    <a:lnB>
                      <a:noFill/>
                    </a:lnB>
                  </a:tcPr>
                </a:tc>
              </a:tr>
              <a:tr h="401320">
                <a:tc gridSpan="2">
                  <a:txBody>
                    <a:bodyPr/>
                    <a:lstStyle/>
                    <a:p>
                      <a:pPr algn="l" fontAlgn="b"/>
                      <a:r>
                        <a:rPr lang="en-US" sz="2800" b="0" i="0" u="none" strike="noStrike" dirty="0">
                          <a:solidFill>
                            <a:srgbClr val="002060"/>
                          </a:solidFill>
                          <a:latin typeface="Arial"/>
                        </a:rPr>
                        <a:t>International</a:t>
                      </a:r>
                    </a:p>
                  </a:txBody>
                  <a:tcPr marL="7620" marR="7620" marT="7620" marB="0" anchor="b">
                    <a:lnL>
                      <a:noFill/>
                    </a:lnL>
                    <a:lnR>
                      <a:noFill/>
                    </a:lnR>
                    <a:lnT>
                      <a:noFill/>
                    </a:lnT>
                    <a:lnB>
                      <a:noFill/>
                    </a:lnB>
                  </a:tcPr>
                </a:tc>
                <a:tc hMerge="1">
                  <a:txBody>
                    <a:bodyPr/>
                    <a:lstStyle/>
                    <a:p>
                      <a:endParaRPr lang="en-US"/>
                    </a:p>
                  </a:txBody>
                  <a:tcPr/>
                </a:tc>
                <a:tc>
                  <a:txBody>
                    <a:bodyPr/>
                    <a:lstStyle/>
                    <a:p>
                      <a:pPr algn="r" fontAlgn="b"/>
                      <a:r>
                        <a:rPr lang="en-US" sz="2800" b="0" i="0" u="none" strike="noStrike" dirty="0" smtClean="0">
                          <a:solidFill>
                            <a:srgbClr val="002060"/>
                          </a:solidFill>
                          <a:latin typeface="Arial"/>
                        </a:rPr>
                        <a:t>481</a:t>
                      </a:r>
                      <a:endParaRPr lang="en-US" sz="2800" b="0" i="0" u="none" strike="noStrike" dirty="0">
                        <a:solidFill>
                          <a:srgbClr val="002060"/>
                        </a:solidFill>
                        <a:latin typeface="Arial"/>
                      </a:endParaRPr>
                    </a:p>
                  </a:txBody>
                  <a:tcPr marL="7620" marR="7620" marT="7620" marB="0" anchor="b">
                    <a:lnL>
                      <a:noFill/>
                    </a:lnL>
                    <a:lnR>
                      <a:noFill/>
                    </a:lnR>
                    <a:lnT>
                      <a:noFill/>
                    </a:lnT>
                    <a:lnB>
                      <a:noFill/>
                    </a:lnB>
                  </a:tcPr>
                </a:tc>
              </a:tr>
              <a:tr h="401320">
                <a:tc>
                  <a:txBody>
                    <a:bodyPr/>
                    <a:lstStyle/>
                    <a:p>
                      <a:pPr algn="l" fontAlgn="b"/>
                      <a:r>
                        <a:rPr lang="en-US" sz="2800" b="0" i="0" u="none" strike="noStrike" dirty="0" smtClean="0">
                          <a:solidFill>
                            <a:srgbClr val="002060"/>
                          </a:solidFill>
                          <a:latin typeface="Arial"/>
                        </a:rPr>
                        <a:t>Historical</a:t>
                      </a:r>
                      <a:endParaRPr lang="en-US" sz="2800" b="0" i="0" u="none" strike="noStrike" dirty="0">
                        <a:solidFill>
                          <a:srgbClr val="002060"/>
                        </a:solidFill>
                        <a:latin typeface="Arial"/>
                      </a:endParaRPr>
                    </a:p>
                  </a:txBody>
                  <a:tcPr marL="7620" marR="7620" marT="7620" marB="0" anchor="b">
                    <a:lnL>
                      <a:noFill/>
                    </a:lnL>
                    <a:lnR>
                      <a:noFill/>
                    </a:lnR>
                    <a:lnT>
                      <a:noFill/>
                    </a:lnT>
                    <a:lnB>
                      <a:noFill/>
                    </a:lnB>
                  </a:tcPr>
                </a:tc>
                <a:tc>
                  <a:txBody>
                    <a:bodyPr/>
                    <a:lstStyle/>
                    <a:p>
                      <a:pPr algn="l" fontAlgn="b"/>
                      <a:endParaRPr lang="en-US" sz="2800" b="0" i="0" u="none" strike="noStrike" dirty="0">
                        <a:solidFill>
                          <a:srgbClr val="002060"/>
                        </a:solidFill>
                        <a:latin typeface="Arial"/>
                      </a:endParaRPr>
                    </a:p>
                  </a:txBody>
                  <a:tcPr marL="7620" marR="7620" marT="7620" marB="0" anchor="b">
                    <a:lnL>
                      <a:noFill/>
                    </a:lnL>
                    <a:lnR>
                      <a:noFill/>
                    </a:lnR>
                    <a:lnT>
                      <a:noFill/>
                    </a:lnT>
                    <a:lnB>
                      <a:noFill/>
                    </a:lnB>
                  </a:tcPr>
                </a:tc>
                <a:tc>
                  <a:txBody>
                    <a:bodyPr/>
                    <a:lstStyle/>
                    <a:p>
                      <a:pPr algn="r" fontAlgn="b"/>
                      <a:r>
                        <a:rPr lang="en-US" sz="2800" b="0" i="0" u="none" strike="noStrike" dirty="0" smtClean="0">
                          <a:solidFill>
                            <a:srgbClr val="002060"/>
                          </a:solidFill>
                          <a:latin typeface="Arial"/>
                        </a:rPr>
                        <a:t>266</a:t>
                      </a:r>
                      <a:endParaRPr lang="en-US" sz="2800" b="0" i="0" u="none" strike="noStrike" dirty="0">
                        <a:solidFill>
                          <a:srgbClr val="002060"/>
                        </a:solidFill>
                        <a:latin typeface="Arial"/>
                      </a:endParaRPr>
                    </a:p>
                  </a:txBody>
                  <a:tcPr marL="7620" marR="7620" marT="7620" marB="0" anchor="b">
                    <a:lnL>
                      <a:noFill/>
                    </a:lnL>
                    <a:lnR>
                      <a:noFill/>
                    </a:lnR>
                    <a:lnT>
                      <a:noFill/>
                    </a:lnT>
                    <a:lnB>
                      <a:noFill/>
                    </a:lnB>
                  </a:tcPr>
                </a:tc>
              </a:tr>
              <a:tr h="401320">
                <a:tc>
                  <a:txBody>
                    <a:bodyPr/>
                    <a:lstStyle/>
                    <a:p>
                      <a:pPr algn="l" fontAlgn="b"/>
                      <a:r>
                        <a:rPr lang="en-US" sz="2800" b="0" i="0" u="none" strike="noStrike" dirty="0">
                          <a:solidFill>
                            <a:srgbClr val="002060"/>
                          </a:solidFill>
                          <a:latin typeface="Arial"/>
                        </a:rPr>
                        <a:t>Total</a:t>
                      </a:r>
                    </a:p>
                  </a:txBody>
                  <a:tcPr marL="7620" marR="7620" marT="7620" marB="0" anchor="b">
                    <a:lnL>
                      <a:noFill/>
                    </a:lnL>
                    <a:lnR>
                      <a:noFill/>
                    </a:lnR>
                    <a:lnT>
                      <a:noFill/>
                    </a:lnT>
                    <a:lnB>
                      <a:noFill/>
                    </a:lnB>
                  </a:tcPr>
                </a:tc>
                <a:tc>
                  <a:txBody>
                    <a:bodyPr/>
                    <a:lstStyle/>
                    <a:p>
                      <a:pPr algn="l" fontAlgn="b"/>
                      <a:endParaRPr lang="en-US" sz="2800" b="0" i="0" u="none" strike="noStrike" dirty="0">
                        <a:solidFill>
                          <a:srgbClr val="002060"/>
                        </a:solidFill>
                        <a:latin typeface="Arial"/>
                      </a:endParaRPr>
                    </a:p>
                  </a:txBody>
                  <a:tcPr marL="7620" marR="7620" marT="7620" marB="0" anchor="b">
                    <a:lnL>
                      <a:noFill/>
                    </a:lnL>
                    <a:lnR>
                      <a:noFill/>
                    </a:lnR>
                    <a:lnT>
                      <a:noFill/>
                    </a:lnT>
                    <a:lnB>
                      <a:noFill/>
                    </a:lnB>
                  </a:tcPr>
                </a:tc>
                <a:tc>
                  <a:txBody>
                    <a:bodyPr/>
                    <a:lstStyle/>
                    <a:p>
                      <a:pPr algn="r" fontAlgn="b"/>
                      <a:r>
                        <a:rPr lang="en-US" sz="2800" b="0" i="0" u="none" strike="noStrike" dirty="0" smtClean="0">
                          <a:solidFill>
                            <a:srgbClr val="002060"/>
                          </a:solidFill>
                          <a:latin typeface="Arial"/>
                        </a:rPr>
                        <a:t>912</a:t>
                      </a:r>
                      <a:endParaRPr lang="en-US" sz="2800" b="0" i="0" u="none" strike="noStrike" dirty="0">
                        <a:solidFill>
                          <a:srgbClr val="002060"/>
                        </a:solidFill>
                        <a:latin typeface="Arial"/>
                      </a:endParaRPr>
                    </a:p>
                  </a:txBody>
                  <a:tcPr marL="7620" marR="7620" marT="7620" marB="0" anchor="b">
                    <a:lnL>
                      <a:noFill/>
                    </a:lnL>
                    <a:lnR>
                      <a:noFill/>
                    </a:lnR>
                    <a:lnT>
                      <a:noFill/>
                    </a:lnT>
                    <a:lnB>
                      <a:noFill/>
                    </a:lnB>
                  </a:tcPr>
                </a:tc>
              </a:tr>
            </a:tbl>
          </a:graphicData>
        </a:graphic>
      </p:graphicFrame>
      <p:pic>
        <p:nvPicPr>
          <p:cNvPr id="245764" name="Picture 4" descr="http://www.camsis.stir.ac.uk/Data/ipums.gif"/>
          <p:cNvPicPr>
            <a:picLocks noChangeAspect="1" noChangeArrowheads="1"/>
          </p:cNvPicPr>
          <p:nvPr/>
        </p:nvPicPr>
        <p:blipFill>
          <a:blip r:embed="rId4" cstate="print"/>
          <a:srcRect/>
          <a:stretch>
            <a:fillRect/>
          </a:stretch>
        </p:blipFill>
        <p:spPr bwMode="auto">
          <a:xfrm>
            <a:off x="4717415" y="1630680"/>
            <a:ext cx="4000500" cy="1905000"/>
          </a:xfrm>
          <a:prstGeom prst="rect">
            <a:avLst/>
          </a:prstGeom>
          <a:noFill/>
        </p:spPr>
      </p:pic>
      <p:sp>
        <p:nvSpPr>
          <p:cNvPr id="8" name="Rounded Rectangle 7"/>
          <p:cNvSpPr/>
          <p:nvPr/>
        </p:nvSpPr>
        <p:spPr>
          <a:xfrm>
            <a:off x="7868653" y="5350042"/>
            <a:ext cx="614947" cy="400518"/>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45764"/>
                                        </p:tgtEl>
                                        <p:attrNameLst>
                                          <p:attrName>style.visibility</p:attrName>
                                        </p:attrNameLst>
                                      </p:cBhvr>
                                      <p:to>
                                        <p:strVal val="visible"/>
                                      </p:to>
                                    </p:set>
                                    <p:animEffect transition="in" filter="wipe(down)">
                                      <p:cBhvr>
                                        <p:cTn id="10" dur="500"/>
                                        <p:tgtEl>
                                          <p:spTgt spid="245764"/>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437376"/>
            <a:ext cx="8534400" cy="1232398"/>
          </a:xfrm>
        </p:spPr>
        <p:txBody>
          <a:bodyPr/>
          <a:lstStyle/>
          <a:p>
            <a:r>
              <a:rPr lang="en-US" sz="3200" dirty="0" smtClean="0"/>
              <a:t>Data Collection: </a:t>
            </a:r>
            <a:br>
              <a:rPr lang="en-US" sz="3200" dirty="0" smtClean="0"/>
            </a:br>
            <a:r>
              <a:rPr lang="en-US" sz="3200" dirty="0" smtClean="0"/>
              <a:t>Initial Sources of Environmental Data</a:t>
            </a:r>
            <a:endParaRPr lang="en-US" sz="3200" dirty="0"/>
          </a:p>
        </p:txBody>
      </p:sp>
      <p:sp>
        <p:nvSpPr>
          <p:cNvPr id="3" name="Content Placeholder 2"/>
          <p:cNvSpPr>
            <a:spLocks noGrp="1"/>
          </p:cNvSpPr>
          <p:nvPr>
            <p:ph sz="quarter" idx="1"/>
          </p:nvPr>
        </p:nvSpPr>
        <p:spPr>
          <a:xfrm>
            <a:off x="1215342" y="2060294"/>
            <a:ext cx="7590330" cy="4038754"/>
          </a:xfrm>
        </p:spPr>
        <p:txBody>
          <a:bodyPr/>
          <a:lstStyle/>
          <a:p>
            <a:pPr marL="514350" indent="-514350"/>
            <a:r>
              <a:rPr lang="en-US" sz="2400" dirty="0" smtClean="0">
                <a:solidFill>
                  <a:schemeClr val="accent1">
                    <a:lumMod val="75000"/>
                  </a:schemeClr>
                </a:solidFill>
              </a:rPr>
              <a:t>Land cover data from satellite images </a:t>
            </a:r>
          </a:p>
          <a:p>
            <a:pPr marL="514350" indent="-514350">
              <a:buNone/>
            </a:pPr>
            <a:r>
              <a:rPr lang="en-US" sz="2400" dirty="0" smtClean="0">
                <a:solidFill>
                  <a:schemeClr val="accent1">
                    <a:lumMod val="75000"/>
                  </a:schemeClr>
                </a:solidFill>
              </a:rPr>
              <a:t>	(Global Land Cover 2000)</a:t>
            </a:r>
          </a:p>
          <a:p>
            <a:pPr marL="514350" indent="-514350"/>
            <a:r>
              <a:rPr lang="en-US" sz="2400" dirty="0" smtClean="0">
                <a:solidFill>
                  <a:schemeClr val="accent1">
                    <a:lumMod val="75000"/>
                  </a:schemeClr>
                </a:solidFill>
              </a:rPr>
              <a:t>Land use data from satellites and government records (Global Landscapes Initiative) </a:t>
            </a:r>
          </a:p>
          <a:p>
            <a:pPr marL="514350" indent="-514350"/>
            <a:r>
              <a:rPr lang="en-US" sz="2400" dirty="0" smtClean="0">
                <a:solidFill>
                  <a:schemeClr val="accent1">
                    <a:lumMod val="75000"/>
                  </a:schemeClr>
                </a:solidFill>
              </a:rPr>
              <a:t>Climate data from weather stations (</a:t>
            </a:r>
            <a:r>
              <a:rPr lang="en-US" sz="2400" dirty="0" err="1" smtClean="0">
                <a:solidFill>
                  <a:schemeClr val="accent1">
                    <a:lumMod val="75000"/>
                  </a:schemeClr>
                </a:solidFill>
              </a:rPr>
              <a:t>WorldClim</a:t>
            </a:r>
            <a:r>
              <a:rPr lang="en-US" sz="2400" dirty="0" smtClean="0">
                <a:solidFill>
                  <a:schemeClr val="accent1">
                    <a:lumMod val="75000"/>
                  </a:schemeClr>
                </a:solidFill>
              </a:rPr>
              <a:t>)</a:t>
            </a:r>
            <a:endParaRPr lang="en-US" sz="2400" dirty="0">
              <a:solidFill>
                <a:schemeClr val="accent1">
                  <a:lumMod val="75000"/>
                </a:schemeClr>
              </a:solidFill>
            </a:endParaRPr>
          </a:p>
        </p:txBody>
      </p:sp>
    </p:spTree>
    <p:extLst>
      <p:ext uri="{BB962C8B-B14F-4D97-AF65-F5344CB8AC3E}">
        <p14:creationId xmlns:p14="http://schemas.microsoft.com/office/powerpoint/2010/main" val="3066043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Land Cover Data</a:t>
            </a:r>
            <a:endParaRPr lang="en-US" sz="3200" dirty="0"/>
          </a:p>
        </p:txBody>
      </p:sp>
      <p:pic>
        <p:nvPicPr>
          <p:cNvPr id="1026"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608388" y="4582799"/>
            <a:ext cx="3368516" cy="166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2796712" y="4582799"/>
            <a:ext cx="3373187" cy="197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8"/>
          <p:cNvGrpSpPr/>
          <p:nvPr/>
        </p:nvGrpSpPr>
        <p:grpSpPr>
          <a:xfrm>
            <a:off x="215530" y="1248130"/>
            <a:ext cx="8620495" cy="3291960"/>
            <a:chOff x="215530" y="1248130"/>
            <a:chExt cx="8620495" cy="3291960"/>
          </a:xfrm>
        </p:grpSpPr>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15530" y="1265262"/>
              <a:ext cx="8620495" cy="327482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Triangle 4"/>
            <p:cNvSpPr/>
            <p:nvPr/>
          </p:nvSpPr>
          <p:spPr>
            <a:xfrm rot="5400000">
              <a:off x="270649" y="1246594"/>
              <a:ext cx="1320760" cy="1338342"/>
            </a:xfrm>
            <a:prstGeom prst="rtTriangle">
              <a:avLst/>
            </a:prstGeom>
            <a:solidFill>
              <a:schemeClr val="bg1"/>
            </a:solidFill>
            <a:ln>
              <a:noFill/>
            </a:ln>
            <a:effectLst/>
            <a:scene3d>
              <a:camera prst="orthographicFront" fov="0">
                <a:rot lat="0" lon="0" rev="0"/>
              </a:camera>
              <a:lightRig rig="threePt" dir="t">
                <a:rot lat="0" lon="0" rev="0"/>
              </a:lightRig>
            </a:scene3d>
            <a:sp3d prstMaterial="matte">
              <a:bevelT w="0" h="0"/>
              <a:contourClr>
                <a:schemeClr val="accent1">
                  <a:shade val="70000"/>
                  <a:satMod val="10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Triangle 10"/>
            <p:cNvSpPr/>
            <p:nvPr/>
          </p:nvSpPr>
          <p:spPr>
            <a:xfrm rot="10800000">
              <a:off x="7165731" y="1248130"/>
              <a:ext cx="1652710" cy="1636961"/>
            </a:xfrm>
            <a:prstGeom prst="rtTriangle">
              <a:avLst/>
            </a:prstGeom>
            <a:solidFill>
              <a:schemeClr val="bg1"/>
            </a:solidFill>
            <a:ln>
              <a:noFill/>
            </a:ln>
            <a:effectLst/>
            <a:scene3d>
              <a:camera prst="orthographicFront" fov="0">
                <a:rot lat="0" lon="0" rev="0"/>
              </a:camera>
              <a:lightRig rig="threePt" dir="t">
                <a:rot lat="0" lon="0" rev="0"/>
              </a:lightRig>
            </a:scene3d>
            <a:sp3d prstMaterial="matte">
              <a:bevelT w="0" h="0"/>
              <a:contourClr>
                <a:schemeClr val="accent1">
                  <a:shade val="70000"/>
                  <a:satMod val="10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p:cNvSpPr txBox="1"/>
          <p:nvPr/>
        </p:nvSpPr>
        <p:spPr>
          <a:xfrm>
            <a:off x="301625" y="4745546"/>
            <a:ext cx="2782647" cy="1815882"/>
          </a:xfrm>
          <a:prstGeom prst="rect">
            <a:avLst/>
          </a:prstGeom>
          <a:noFill/>
        </p:spPr>
        <p:txBody>
          <a:bodyPr wrap="square" lIns="0" rIns="0" rtlCol="0">
            <a:spAutoFit/>
          </a:bodyPr>
          <a:lstStyle/>
          <a:p>
            <a:pPr algn="ctr"/>
            <a:r>
              <a:rPr lang="en-US" dirty="0" smtClean="0"/>
              <a:t>Global Land Cover 2000</a:t>
            </a:r>
          </a:p>
          <a:p>
            <a:pPr marL="273050" indent="-273050">
              <a:spcBef>
                <a:spcPct val="20000"/>
              </a:spcBef>
              <a:buClr>
                <a:schemeClr val="accent1"/>
              </a:buClr>
              <a:buSzPct val="85000"/>
              <a:buFont typeface="Wingdings 2" charset="2"/>
              <a:buChar char=""/>
            </a:pPr>
            <a:r>
              <a:rPr lang="en-US" sz="1600" dirty="0">
                <a:latin typeface="+mn-lt"/>
              </a:rPr>
              <a:t>Grid of 1 km </a:t>
            </a:r>
            <a:r>
              <a:rPr lang="en-US" sz="1600" dirty="0" err="1">
                <a:latin typeface="+mn-lt"/>
              </a:rPr>
              <a:t>sq</a:t>
            </a:r>
            <a:r>
              <a:rPr lang="en-US" sz="1600" dirty="0">
                <a:latin typeface="+mn-lt"/>
              </a:rPr>
              <a:t> cells</a:t>
            </a:r>
          </a:p>
          <a:p>
            <a:pPr marL="273050" indent="-273050">
              <a:spcBef>
                <a:spcPct val="20000"/>
              </a:spcBef>
              <a:buClr>
                <a:schemeClr val="accent1"/>
              </a:buClr>
              <a:buSzPct val="85000"/>
              <a:buFont typeface="Wingdings 2" charset="2"/>
              <a:buChar char=""/>
            </a:pPr>
            <a:r>
              <a:rPr lang="en-US" sz="1600" dirty="0">
                <a:latin typeface="+mn-lt"/>
              </a:rPr>
              <a:t>Cell values are dominant land cover</a:t>
            </a:r>
          </a:p>
          <a:p>
            <a:pPr marL="273050" indent="-273050">
              <a:spcBef>
                <a:spcPct val="20000"/>
              </a:spcBef>
              <a:buClr>
                <a:schemeClr val="accent1"/>
              </a:buClr>
              <a:buSzPct val="85000"/>
              <a:buFont typeface="Wingdings 2" charset="2"/>
              <a:buChar char=""/>
            </a:pPr>
            <a:r>
              <a:rPr lang="en-US" sz="1600" dirty="0">
                <a:latin typeface="+mn-lt"/>
              </a:rPr>
              <a:t>Derived from satellite images</a:t>
            </a:r>
          </a:p>
        </p:txBody>
      </p:sp>
      <p:grpSp>
        <p:nvGrpSpPr>
          <p:cNvPr id="4" name="Group 11"/>
          <p:cNvGrpSpPr/>
          <p:nvPr/>
        </p:nvGrpSpPr>
        <p:grpSpPr>
          <a:xfrm>
            <a:off x="7992086" y="6189028"/>
            <a:ext cx="933885" cy="467109"/>
            <a:chOff x="7227421" y="6338497"/>
            <a:chExt cx="933885" cy="467109"/>
          </a:xfrm>
        </p:grpSpPr>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227421" y="6338497"/>
              <a:ext cx="858472" cy="17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3343"/>
            <a:stretch/>
          </p:blipFill>
          <p:spPr bwMode="auto">
            <a:xfrm>
              <a:off x="7227421" y="6413705"/>
              <a:ext cx="933885" cy="39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12"/>
          <p:cNvGrpSpPr/>
          <p:nvPr/>
        </p:nvGrpSpPr>
        <p:grpSpPr>
          <a:xfrm>
            <a:off x="6335285" y="6244648"/>
            <a:ext cx="1595257" cy="431076"/>
            <a:chOff x="7473461" y="5090575"/>
            <a:chExt cx="1595257" cy="431076"/>
          </a:xfrm>
        </p:grpSpPr>
        <p:pic>
          <p:nvPicPr>
            <p:cNvPr id="8" name="Picture 4"/>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473461" y="5090575"/>
              <a:ext cx="553832" cy="17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473461" y="5176790"/>
              <a:ext cx="1595257" cy="34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02277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https://mail.google.com/mail/?ui=2&amp;ik=08b0ec1e13&amp;view=att&amp;th=12667892b1ca745e&amp;attid=0.2&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logo cmyk.png"/>
          <p:cNvPicPr>
            <a:picLocks noChangeAspect="1"/>
          </p:cNvPicPr>
          <p:nvPr/>
        </p:nvPicPr>
        <p:blipFill>
          <a:blip r:embed="rId2" cstate="print"/>
          <a:stretch>
            <a:fillRect/>
          </a:stretch>
        </p:blipFill>
        <p:spPr>
          <a:xfrm>
            <a:off x="1422400" y="1905000"/>
            <a:ext cx="6324600" cy="1918117"/>
          </a:xfrm>
          <a:prstGeom prst="rect">
            <a:avLst/>
          </a:prstGeom>
        </p:spPr>
      </p:pic>
      <p:sp>
        <p:nvSpPr>
          <p:cNvPr id="4" name="Rectangle 3"/>
          <p:cNvSpPr/>
          <p:nvPr/>
        </p:nvSpPr>
        <p:spPr>
          <a:xfrm>
            <a:off x="155575" y="4266168"/>
            <a:ext cx="8836025" cy="584775"/>
          </a:xfrm>
          <a:prstGeom prst="rect">
            <a:avLst/>
          </a:prstGeom>
        </p:spPr>
        <p:txBody>
          <a:bodyPr wrap="square">
            <a:spAutoFit/>
          </a:bodyPr>
          <a:lstStyle/>
          <a:p>
            <a:pPr algn="ctr"/>
            <a:r>
              <a:rPr lang="en-US" sz="3200" b="1" dirty="0" smtClean="0">
                <a:solidFill>
                  <a:schemeClr val="tx2"/>
                </a:solidFill>
              </a:rPr>
              <a:t>RATIONALE</a:t>
            </a:r>
            <a:endParaRPr lang="en-US" sz="3200" dirty="0"/>
          </a:p>
        </p:txBody>
      </p:sp>
    </p:spTree>
    <p:extLst>
      <p:ext uri="{BB962C8B-B14F-4D97-AF65-F5344CB8AC3E}">
        <p14:creationId xmlns:p14="http://schemas.microsoft.com/office/powerpoint/2010/main" val="23279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Land Use Data</a:t>
            </a:r>
            <a:endParaRPr lang="en-US" sz="3200" dirty="0"/>
          </a:p>
        </p:txBody>
      </p:sp>
      <p:sp>
        <p:nvSpPr>
          <p:cNvPr id="3" name="Content Placeholder 2"/>
          <p:cNvSpPr>
            <a:spLocks noGrp="1"/>
          </p:cNvSpPr>
          <p:nvPr>
            <p:ph sz="quarter" idx="1"/>
          </p:nvPr>
        </p:nvSpPr>
        <p:spPr>
          <a:xfrm>
            <a:off x="301752" y="1527048"/>
            <a:ext cx="3946522" cy="4553712"/>
          </a:xfrm>
        </p:spPr>
        <p:txBody>
          <a:bodyPr/>
          <a:lstStyle/>
          <a:p>
            <a:pPr marL="0" indent="0">
              <a:buNone/>
            </a:pPr>
            <a:r>
              <a:rPr lang="en-US" sz="2400" dirty="0" smtClean="0"/>
              <a:t>Global Landscapes Initiative / Farming the World</a:t>
            </a:r>
          </a:p>
          <a:p>
            <a:r>
              <a:rPr lang="en-US" sz="2000" dirty="0" smtClean="0"/>
              <a:t>Grid of 10 km cells</a:t>
            </a:r>
          </a:p>
          <a:p>
            <a:r>
              <a:rPr lang="en-US" sz="2000" dirty="0" smtClean="0"/>
              <a:t>Values are % of cell used for given purpose</a:t>
            </a:r>
          </a:p>
          <a:p>
            <a:r>
              <a:rPr lang="en-US" sz="2000" dirty="0" smtClean="0"/>
              <a:t>Derived from satellite and agricultural census data</a:t>
            </a:r>
          </a:p>
        </p:txBody>
      </p:sp>
      <p:pic>
        <p:nvPicPr>
          <p:cNvPr id="2050" name="Picture 2" descr="X:\Outreach\Presentations\Graphics-Figures for slides\GLIcrops_pastu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8273" y="1719072"/>
            <a:ext cx="4587752" cy="40726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32696" y="6190488"/>
            <a:ext cx="6303329" cy="369332"/>
          </a:xfrm>
          <a:prstGeom prst="rect">
            <a:avLst/>
          </a:prstGeom>
          <a:noFill/>
        </p:spPr>
        <p:txBody>
          <a:bodyPr wrap="none" rtlCol="0">
            <a:spAutoFit/>
          </a:bodyPr>
          <a:lstStyle/>
          <a:p>
            <a:r>
              <a:rPr lang="en-US" dirty="0">
                <a:latin typeface="+mn-lt"/>
              </a:rPr>
              <a:t>Additional data sets for 175 specific crops and </a:t>
            </a:r>
            <a:r>
              <a:rPr lang="en-US" dirty="0" smtClean="0">
                <a:latin typeface="+mn-lt"/>
              </a:rPr>
              <a:t>yields</a:t>
            </a:r>
            <a:endParaRPr lang="en-US" dirty="0">
              <a:latin typeface="+mn-lt"/>
            </a:endParaRPr>
          </a:p>
        </p:txBody>
      </p:sp>
    </p:spTree>
    <p:extLst>
      <p:ext uri="{BB962C8B-B14F-4D97-AF65-F5344CB8AC3E}">
        <p14:creationId xmlns:p14="http://schemas.microsoft.com/office/powerpoint/2010/main" val="2357732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Climate Data</a:t>
            </a:r>
            <a:endParaRPr lang="en-US" sz="3200" dirty="0"/>
          </a:p>
        </p:txBody>
      </p:sp>
      <p:sp>
        <p:nvSpPr>
          <p:cNvPr id="3" name="Content Placeholder 2"/>
          <p:cNvSpPr>
            <a:spLocks noGrp="1"/>
          </p:cNvSpPr>
          <p:nvPr>
            <p:ph sz="quarter" idx="1"/>
          </p:nvPr>
        </p:nvSpPr>
        <p:spPr>
          <a:xfrm>
            <a:off x="301625" y="2211441"/>
            <a:ext cx="3408602" cy="3080121"/>
          </a:xfrm>
        </p:spPr>
        <p:txBody>
          <a:bodyPr/>
          <a:lstStyle/>
          <a:p>
            <a:pPr marL="0" indent="0">
              <a:buNone/>
            </a:pPr>
            <a:r>
              <a:rPr lang="en-US" sz="2400" dirty="0" err="1" smtClean="0"/>
              <a:t>WorldClim</a:t>
            </a:r>
            <a:endParaRPr lang="en-US" sz="2400" dirty="0" smtClean="0"/>
          </a:p>
          <a:p>
            <a:r>
              <a:rPr lang="en-US" sz="2000" dirty="0" smtClean="0"/>
              <a:t>Grid of 1 km cells</a:t>
            </a:r>
          </a:p>
          <a:p>
            <a:r>
              <a:rPr lang="en-US" sz="2000" dirty="0" smtClean="0"/>
              <a:t>Interpolated from climate station data</a:t>
            </a:r>
          </a:p>
          <a:p>
            <a:r>
              <a:rPr lang="en-US" sz="2000" dirty="0" smtClean="0"/>
              <a:t>Incorporate data from 1950-2000</a:t>
            </a:r>
            <a:endParaRPr lang="en-US" sz="2000" dirty="0"/>
          </a:p>
        </p:txBody>
      </p:sp>
      <p:pic>
        <p:nvPicPr>
          <p:cNvPr id="205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776436" y="1527048"/>
            <a:ext cx="5121377" cy="4448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086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https://mail.google.com/mail/?ui=2&amp;ik=08b0ec1e13&amp;view=att&amp;th=12667892b1ca745e&amp;attid=0.2&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logo cmy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1920" y="416560"/>
            <a:ext cx="6324600" cy="1918117"/>
          </a:xfrm>
          <a:prstGeom prst="rect">
            <a:avLst/>
          </a:prstGeom>
        </p:spPr>
      </p:pic>
      <p:sp>
        <p:nvSpPr>
          <p:cNvPr id="4" name="Rectangle 3"/>
          <p:cNvSpPr/>
          <p:nvPr/>
        </p:nvSpPr>
        <p:spPr>
          <a:xfrm>
            <a:off x="155575" y="3027679"/>
            <a:ext cx="8836025" cy="584775"/>
          </a:xfrm>
          <a:prstGeom prst="rect">
            <a:avLst/>
          </a:prstGeom>
        </p:spPr>
        <p:txBody>
          <a:bodyPr wrap="square">
            <a:spAutoFit/>
          </a:bodyPr>
          <a:lstStyle/>
          <a:p>
            <a:pPr marL="514350" indent="-514350" algn="ctr"/>
            <a:r>
              <a:rPr lang="en-US" sz="3200" b="1" dirty="0" smtClean="0">
                <a:solidFill>
                  <a:schemeClr val="tx2"/>
                </a:solidFill>
              </a:rPr>
              <a:t>2. Integration, Dissemination, and Analysis </a:t>
            </a:r>
          </a:p>
        </p:txBody>
      </p:sp>
      <p:sp>
        <p:nvSpPr>
          <p:cNvPr id="8" name="Rectangle 7"/>
          <p:cNvSpPr/>
          <p:nvPr/>
        </p:nvSpPr>
        <p:spPr>
          <a:xfrm>
            <a:off x="2286000" y="3586480"/>
            <a:ext cx="4572000" cy="1569660"/>
          </a:xfrm>
          <a:prstGeom prst="rect">
            <a:avLst/>
          </a:prstGeom>
        </p:spPr>
        <p:txBody>
          <a:bodyPr wrap="square">
            <a:spAutoFit/>
          </a:bodyPr>
          <a:lstStyle/>
          <a:p>
            <a:pPr marL="0" lvl="1" algn="ctr">
              <a:spcAft>
                <a:spcPts val="600"/>
              </a:spcAft>
            </a:pPr>
            <a:r>
              <a:rPr lang="en-US" sz="2400" dirty="0" smtClean="0"/>
              <a:t>Create tools and procedures to integrate, disseminate, and analyze population and environmental data. </a:t>
            </a:r>
          </a:p>
        </p:txBody>
      </p:sp>
      <p:sp>
        <p:nvSpPr>
          <p:cNvPr id="9" name="TextBox 8"/>
          <p:cNvSpPr txBox="1"/>
          <p:nvPr/>
        </p:nvSpPr>
        <p:spPr>
          <a:xfrm>
            <a:off x="3281680" y="1778000"/>
            <a:ext cx="4196080"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33681"/>
            <a:ext cx="8534400" cy="690880"/>
          </a:xfrm>
        </p:spPr>
        <p:txBody>
          <a:bodyPr/>
          <a:lstStyle/>
          <a:p>
            <a:r>
              <a:rPr lang="en-US" sz="3200" dirty="0" smtClean="0"/>
              <a:t>Three Source Data Formats</a:t>
            </a:r>
            <a:endParaRPr lang="en-US" sz="3200" dirty="0"/>
          </a:p>
        </p:txBody>
      </p:sp>
      <p:pic>
        <p:nvPicPr>
          <p:cNvPr id="4098" name="Picture 2" descr="X:\Outreach\Presentations\Graphics-Figures for slides\WorldClim_Precip_Temp.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p:blipFill>
        <p:spPr bwMode="auto">
          <a:xfrm>
            <a:off x="993530" y="4857088"/>
            <a:ext cx="1565177" cy="15760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642" y="1196208"/>
            <a:ext cx="1928879" cy="158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3985" y="2854261"/>
            <a:ext cx="2769577" cy="200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92229" y="1679330"/>
            <a:ext cx="4296594" cy="1261884"/>
          </a:xfrm>
          <a:prstGeom prst="rect">
            <a:avLst/>
          </a:prstGeom>
          <a:noFill/>
        </p:spPr>
        <p:txBody>
          <a:bodyPr wrap="square" rtlCol="0">
            <a:spAutoFit/>
          </a:bodyPr>
          <a:lstStyle/>
          <a:p>
            <a:r>
              <a:rPr lang="en-US" sz="2800" dirty="0" err="1" smtClean="0"/>
              <a:t>Microdata</a:t>
            </a:r>
            <a:r>
              <a:rPr lang="en-US" sz="2800" dirty="0"/>
              <a:t>:</a:t>
            </a:r>
            <a:r>
              <a:rPr lang="en-US" sz="2800" dirty="0" smtClean="0"/>
              <a:t> </a:t>
            </a:r>
          </a:p>
          <a:p>
            <a:r>
              <a:rPr lang="en-US" sz="2400" dirty="0" smtClean="0">
                <a:solidFill>
                  <a:schemeClr val="tx2"/>
                </a:solidFill>
              </a:rPr>
              <a:t>Characteristics of individuals and households</a:t>
            </a:r>
            <a:endParaRPr lang="en-US" sz="2400" dirty="0">
              <a:solidFill>
                <a:schemeClr val="tx2"/>
              </a:solidFill>
            </a:endParaRPr>
          </a:p>
        </p:txBody>
      </p:sp>
      <p:sp>
        <p:nvSpPr>
          <p:cNvPr id="6" name="TextBox 5"/>
          <p:cNvSpPr txBox="1"/>
          <p:nvPr/>
        </p:nvSpPr>
        <p:spPr>
          <a:xfrm>
            <a:off x="896816" y="3224732"/>
            <a:ext cx="4607169" cy="1261884"/>
          </a:xfrm>
          <a:prstGeom prst="rect">
            <a:avLst/>
          </a:prstGeom>
          <a:noFill/>
        </p:spPr>
        <p:txBody>
          <a:bodyPr wrap="square" rtlCol="0">
            <a:spAutoFit/>
          </a:bodyPr>
          <a:lstStyle/>
          <a:p>
            <a:r>
              <a:rPr lang="en-US" sz="2800" dirty="0" smtClean="0"/>
              <a:t>Area-level data:</a:t>
            </a:r>
            <a:r>
              <a:rPr lang="en-US" sz="2400" dirty="0" smtClean="0"/>
              <a:t>  </a:t>
            </a:r>
            <a:r>
              <a:rPr lang="en-US" sz="2400" dirty="0" smtClean="0">
                <a:solidFill>
                  <a:schemeClr val="tx2"/>
                </a:solidFill>
              </a:rPr>
              <a:t>Characteristics of places defined by administrative </a:t>
            </a:r>
            <a:r>
              <a:rPr lang="en-US" sz="2400" dirty="0" smtClean="0">
                <a:solidFill>
                  <a:schemeClr val="tx2"/>
                </a:solidFill>
              </a:rPr>
              <a:t>boundaries</a:t>
            </a:r>
            <a:endParaRPr lang="en-US" sz="2400" dirty="0" smtClean="0">
              <a:solidFill>
                <a:schemeClr val="tx2"/>
              </a:solidFill>
            </a:endParaRPr>
          </a:p>
        </p:txBody>
      </p:sp>
      <p:sp>
        <p:nvSpPr>
          <p:cNvPr id="7" name="TextBox 6"/>
          <p:cNvSpPr txBox="1"/>
          <p:nvPr/>
        </p:nvSpPr>
        <p:spPr>
          <a:xfrm>
            <a:off x="2813539" y="5229614"/>
            <a:ext cx="3596054" cy="1261884"/>
          </a:xfrm>
          <a:prstGeom prst="rect">
            <a:avLst/>
          </a:prstGeom>
          <a:noFill/>
        </p:spPr>
        <p:txBody>
          <a:bodyPr wrap="square" rtlCol="0">
            <a:spAutoFit/>
          </a:bodyPr>
          <a:lstStyle/>
          <a:p>
            <a:r>
              <a:rPr lang="en-US" sz="2800" dirty="0" smtClean="0"/>
              <a:t>Raster data:</a:t>
            </a:r>
            <a:r>
              <a:rPr lang="en-US" sz="2400" dirty="0" smtClean="0"/>
              <a:t> </a:t>
            </a:r>
          </a:p>
          <a:p>
            <a:r>
              <a:rPr lang="en-US" sz="2400" dirty="0" smtClean="0">
                <a:solidFill>
                  <a:schemeClr val="tx2"/>
                </a:solidFill>
              </a:rPr>
              <a:t>Values tied to spatial coordinates</a:t>
            </a:r>
            <a:endParaRPr lang="en-US" sz="2400" dirty="0">
              <a:solidFill>
                <a:schemeClr val="tx2"/>
              </a:solidFill>
            </a:endParaRPr>
          </a:p>
        </p:txBody>
      </p:sp>
    </p:spTree>
    <p:extLst>
      <p:ext uri="{BB962C8B-B14F-4D97-AF65-F5344CB8AC3E}">
        <p14:creationId xmlns:p14="http://schemas.microsoft.com/office/powerpoint/2010/main" val="3785439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746760"/>
            <a:ext cx="8534400" cy="838200"/>
          </a:xfrm>
        </p:spPr>
        <p:txBody>
          <a:bodyPr/>
          <a:lstStyle/>
          <a:p>
            <a:pPr marL="0" indent="0"/>
            <a:r>
              <a:rPr lang="en-US" sz="3200" dirty="0" smtClean="0"/>
              <a:t>Three Output Formats</a:t>
            </a:r>
          </a:p>
        </p:txBody>
      </p:sp>
      <p:sp>
        <p:nvSpPr>
          <p:cNvPr id="3" name="Content Placeholder 2"/>
          <p:cNvSpPr>
            <a:spLocks noGrp="1"/>
          </p:cNvSpPr>
          <p:nvPr>
            <p:ph sz="quarter" idx="1"/>
          </p:nvPr>
        </p:nvSpPr>
        <p:spPr>
          <a:xfrm>
            <a:off x="457200" y="1874520"/>
            <a:ext cx="8348472" cy="4224528"/>
          </a:xfrm>
        </p:spPr>
        <p:txBody>
          <a:bodyPr/>
          <a:lstStyle/>
          <a:p>
            <a:pPr marL="514350" indent="-514350">
              <a:buClr>
                <a:srgbClr val="FF0000"/>
              </a:buClr>
              <a:buSzPct val="70000"/>
              <a:buFont typeface="+mj-lt"/>
              <a:buAutoNum type="arabicPeriod"/>
            </a:pPr>
            <a:r>
              <a:rPr lang="en-US" sz="2400" dirty="0" smtClean="0">
                <a:solidFill>
                  <a:schemeClr val="accent1">
                    <a:lumMod val="50000"/>
                  </a:schemeClr>
                </a:solidFill>
              </a:rPr>
              <a:t>Census microdata with attached characteristics describing land use, land cover, and climate for local areas</a:t>
            </a:r>
          </a:p>
          <a:p>
            <a:pPr marL="514350" indent="-514350">
              <a:buClr>
                <a:srgbClr val="FF0000"/>
              </a:buClr>
              <a:buSzPct val="70000"/>
              <a:buFont typeface="+mj-lt"/>
              <a:buAutoNum type="arabicPeriod"/>
            </a:pPr>
            <a:r>
              <a:rPr lang="en-US" sz="2400" dirty="0" smtClean="0">
                <a:solidFill>
                  <a:schemeClr val="accent1">
                    <a:lumMod val="50000"/>
                  </a:schemeClr>
                </a:solidFill>
              </a:rPr>
              <a:t>Aggregate data for administrative districts with tabulated population data and environmental characteristics</a:t>
            </a:r>
          </a:p>
          <a:p>
            <a:pPr marL="514350" indent="-514350">
              <a:buClr>
                <a:srgbClr val="FF0000"/>
              </a:buClr>
              <a:buSzPct val="70000"/>
              <a:buFont typeface="+mj-lt"/>
              <a:buAutoNum type="arabicPeriod"/>
            </a:pPr>
            <a:r>
              <a:rPr lang="en-US" sz="2400" dirty="0" smtClean="0">
                <a:solidFill>
                  <a:schemeClr val="accent1">
                    <a:lumMod val="50000"/>
                  </a:schemeClr>
                </a:solidFill>
              </a:rPr>
              <a:t>Gridded data with characteristics of population and environment</a:t>
            </a:r>
          </a:p>
          <a:p>
            <a:pPr lvl="1">
              <a:buFont typeface="Wingdings" pitchFamily="2" charset="2"/>
              <a:buChar char="§"/>
            </a:pPr>
            <a:endParaRPr lang="en-US" sz="2800" dirty="0" smtClean="0"/>
          </a:p>
          <a:p>
            <a:endParaRPr lang="en-US" dirty="0"/>
          </a:p>
        </p:txBody>
      </p:sp>
    </p:spTree>
    <p:extLst>
      <p:ext uri="{BB962C8B-B14F-4D97-AF65-F5344CB8AC3E}">
        <p14:creationId xmlns:p14="http://schemas.microsoft.com/office/powerpoint/2010/main" val="27769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40526" y="1672046"/>
            <a:ext cx="2299063" cy="979714"/>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Microdata</a:t>
            </a:r>
            <a:endParaRPr lang="en-US" sz="2400" dirty="0"/>
          </a:p>
        </p:txBody>
      </p:sp>
      <p:sp>
        <p:nvSpPr>
          <p:cNvPr id="3" name="Rounded Rectangle 2"/>
          <p:cNvSpPr/>
          <p:nvPr/>
        </p:nvSpPr>
        <p:spPr>
          <a:xfrm>
            <a:off x="940526" y="3248298"/>
            <a:ext cx="2299063" cy="979714"/>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Areal data</a:t>
            </a:r>
            <a:endParaRPr lang="en-US" sz="2400" dirty="0"/>
          </a:p>
        </p:txBody>
      </p:sp>
      <p:sp>
        <p:nvSpPr>
          <p:cNvPr id="4" name="Rounded Rectangle 3"/>
          <p:cNvSpPr/>
          <p:nvPr/>
        </p:nvSpPr>
        <p:spPr>
          <a:xfrm>
            <a:off x="940526" y="4807131"/>
            <a:ext cx="2299063" cy="979714"/>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Raster data</a:t>
            </a:r>
            <a:endParaRPr lang="en-US" sz="2400" dirty="0"/>
          </a:p>
        </p:txBody>
      </p:sp>
      <p:sp>
        <p:nvSpPr>
          <p:cNvPr id="5" name="Rounded Rectangle 4"/>
          <p:cNvSpPr/>
          <p:nvPr/>
        </p:nvSpPr>
        <p:spPr>
          <a:xfrm>
            <a:off x="5769429" y="1672046"/>
            <a:ext cx="2299063" cy="979714"/>
          </a:xfrm>
          <a:prstGeom prst="roundRect">
            <a:avLst/>
          </a:prstGeom>
          <a:solidFill>
            <a:schemeClr val="accent2">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Microdata</a:t>
            </a:r>
            <a:endParaRPr lang="en-US" sz="2400" dirty="0"/>
          </a:p>
        </p:txBody>
      </p:sp>
      <p:sp>
        <p:nvSpPr>
          <p:cNvPr id="6" name="Rounded Rectangle 5"/>
          <p:cNvSpPr/>
          <p:nvPr/>
        </p:nvSpPr>
        <p:spPr>
          <a:xfrm>
            <a:off x="5769429" y="3248298"/>
            <a:ext cx="2299063" cy="979714"/>
          </a:xfrm>
          <a:prstGeom prst="roundRect">
            <a:avLst/>
          </a:prstGeom>
          <a:solidFill>
            <a:schemeClr val="accent2">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Areal data</a:t>
            </a:r>
            <a:endParaRPr lang="en-US" sz="2400" dirty="0"/>
          </a:p>
        </p:txBody>
      </p:sp>
      <p:sp>
        <p:nvSpPr>
          <p:cNvPr id="7" name="Rounded Rectangle 6"/>
          <p:cNvSpPr/>
          <p:nvPr/>
        </p:nvSpPr>
        <p:spPr>
          <a:xfrm>
            <a:off x="5769429" y="4787538"/>
            <a:ext cx="2299063" cy="979714"/>
          </a:xfrm>
          <a:prstGeom prst="roundRect">
            <a:avLst/>
          </a:prstGeom>
          <a:solidFill>
            <a:schemeClr val="accent2">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Raster data</a:t>
            </a:r>
            <a:endParaRPr lang="en-US" sz="2400" dirty="0"/>
          </a:p>
        </p:txBody>
      </p:sp>
      <p:cxnSp>
        <p:nvCxnSpPr>
          <p:cNvPr id="9" name="Straight Arrow Connector 8"/>
          <p:cNvCxnSpPr/>
          <p:nvPr/>
        </p:nvCxnSpPr>
        <p:spPr>
          <a:xfrm>
            <a:off x="3239589" y="2116183"/>
            <a:ext cx="2529840" cy="0"/>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a:xfrm>
            <a:off x="3239589" y="3735977"/>
            <a:ext cx="2529840" cy="0"/>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flipV="1">
            <a:off x="3239589" y="5499463"/>
            <a:ext cx="2529840" cy="13063"/>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V="1">
            <a:off x="3239589" y="2390503"/>
            <a:ext cx="2529840" cy="1149532"/>
          </a:xfrm>
          <a:prstGeom prst="straightConnector1">
            <a:avLst/>
          </a:prstGeom>
          <a:ln w="57150">
            <a:solidFill>
              <a:schemeClr val="accent4">
                <a:lumMod val="75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flipV="1">
            <a:off x="3239589" y="2651760"/>
            <a:ext cx="2529840" cy="2429692"/>
          </a:xfrm>
          <a:prstGeom prst="straightConnector1">
            <a:avLst/>
          </a:prstGeom>
          <a:ln w="57150">
            <a:solidFill>
              <a:schemeClr val="accent4">
                <a:lumMod val="75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16" name="Straight Arrow Connector 15"/>
          <p:cNvCxnSpPr/>
          <p:nvPr/>
        </p:nvCxnSpPr>
        <p:spPr>
          <a:xfrm>
            <a:off x="3239589" y="4010297"/>
            <a:ext cx="2529840" cy="1267098"/>
          </a:xfrm>
          <a:prstGeom prst="straightConnector1">
            <a:avLst/>
          </a:prstGeom>
          <a:ln w="57150">
            <a:solidFill>
              <a:schemeClr val="accent5">
                <a:lumMod val="75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18" name="Straight Arrow Connector 17"/>
          <p:cNvCxnSpPr/>
          <p:nvPr/>
        </p:nvCxnSpPr>
        <p:spPr>
          <a:xfrm flipV="1">
            <a:off x="3239589" y="4010297"/>
            <a:ext cx="2529840" cy="1267098"/>
          </a:xfrm>
          <a:prstGeom prst="straightConnector1">
            <a:avLst/>
          </a:prstGeom>
          <a:ln w="57150">
            <a:solidFill>
              <a:schemeClr val="accent5">
                <a:lumMod val="75000"/>
              </a:schemeClr>
            </a:solidFill>
            <a:tailEnd type="arrow"/>
          </a:ln>
        </p:spPr>
        <p:style>
          <a:lnRef idx="3">
            <a:schemeClr val="accent3"/>
          </a:lnRef>
          <a:fillRef idx="0">
            <a:schemeClr val="accent3"/>
          </a:fillRef>
          <a:effectRef idx="2">
            <a:schemeClr val="accent3"/>
          </a:effectRef>
          <a:fontRef idx="minor">
            <a:schemeClr val="tx1"/>
          </a:fontRef>
        </p:style>
      </p:cxnSp>
      <p:sp>
        <p:nvSpPr>
          <p:cNvPr id="20" name="Title 19"/>
          <p:cNvSpPr>
            <a:spLocks noGrp="1"/>
          </p:cNvSpPr>
          <p:nvPr>
            <p:ph type="title"/>
          </p:nvPr>
        </p:nvSpPr>
        <p:spPr>
          <a:xfrm>
            <a:off x="301625" y="255956"/>
            <a:ext cx="8534400" cy="527815"/>
          </a:xfrm>
        </p:spPr>
        <p:txBody>
          <a:bodyPr/>
          <a:lstStyle/>
          <a:p>
            <a:r>
              <a:rPr lang="en-US" sz="3200" dirty="0" smtClean="0"/>
              <a:t>TerraPop Prototype Data Transformations </a:t>
            </a:r>
            <a:endParaRPr lang="en-US" sz="3200" dirty="0"/>
          </a:p>
        </p:txBody>
      </p:sp>
      <p:sp>
        <p:nvSpPr>
          <p:cNvPr id="31" name="TextBox 30"/>
          <p:cNvSpPr txBox="1"/>
          <p:nvPr/>
        </p:nvSpPr>
        <p:spPr>
          <a:xfrm>
            <a:off x="940526" y="992777"/>
            <a:ext cx="2299063" cy="461665"/>
          </a:xfrm>
          <a:prstGeom prst="rect">
            <a:avLst/>
          </a:prstGeom>
          <a:noFill/>
        </p:spPr>
        <p:txBody>
          <a:bodyPr wrap="square" rtlCol="0">
            <a:spAutoFit/>
          </a:bodyPr>
          <a:lstStyle/>
          <a:p>
            <a:pPr algn="ctr"/>
            <a:r>
              <a:rPr lang="en-US" sz="2400" dirty="0" smtClean="0"/>
              <a:t>Input Formats</a:t>
            </a:r>
            <a:endParaRPr lang="en-US" sz="2400" dirty="0"/>
          </a:p>
        </p:txBody>
      </p:sp>
      <p:sp>
        <p:nvSpPr>
          <p:cNvPr id="32" name="TextBox 31"/>
          <p:cNvSpPr txBox="1"/>
          <p:nvPr/>
        </p:nvSpPr>
        <p:spPr>
          <a:xfrm>
            <a:off x="5769429" y="992777"/>
            <a:ext cx="2299063" cy="461665"/>
          </a:xfrm>
          <a:prstGeom prst="rect">
            <a:avLst/>
          </a:prstGeom>
          <a:noFill/>
        </p:spPr>
        <p:txBody>
          <a:bodyPr wrap="square" rtlCol="0">
            <a:spAutoFit/>
          </a:bodyPr>
          <a:lstStyle/>
          <a:p>
            <a:pPr algn="ctr"/>
            <a:r>
              <a:rPr lang="en-US" sz="2400" dirty="0" smtClean="0"/>
              <a:t>Output Formats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40526" y="1672046"/>
            <a:ext cx="2299063" cy="979714"/>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Microdata</a:t>
            </a:r>
            <a:endParaRPr lang="en-US" sz="2400" dirty="0"/>
          </a:p>
        </p:txBody>
      </p:sp>
      <p:sp>
        <p:nvSpPr>
          <p:cNvPr id="3" name="Rounded Rectangle 2"/>
          <p:cNvSpPr/>
          <p:nvPr/>
        </p:nvSpPr>
        <p:spPr>
          <a:xfrm>
            <a:off x="940526" y="3248298"/>
            <a:ext cx="2299063" cy="979714"/>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Areal data</a:t>
            </a:r>
            <a:endParaRPr lang="en-US" sz="2400" dirty="0"/>
          </a:p>
        </p:txBody>
      </p:sp>
      <p:sp>
        <p:nvSpPr>
          <p:cNvPr id="4" name="Rounded Rectangle 3"/>
          <p:cNvSpPr/>
          <p:nvPr/>
        </p:nvSpPr>
        <p:spPr>
          <a:xfrm>
            <a:off x="940526" y="4807131"/>
            <a:ext cx="2299063" cy="979714"/>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Raster data</a:t>
            </a:r>
            <a:endParaRPr lang="en-US" sz="2400" dirty="0"/>
          </a:p>
        </p:txBody>
      </p:sp>
      <p:sp>
        <p:nvSpPr>
          <p:cNvPr id="5" name="Rounded Rectangle 4"/>
          <p:cNvSpPr/>
          <p:nvPr/>
        </p:nvSpPr>
        <p:spPr>
          <a:xfrm>
            <a:off x="5769429" y="1672046"/>
            <a:ext cx="2299063" cy="979714"/>
          </a:xfrm>
          <a:prstGeom prst="roundRect">
            <a:avLst/>
          </a:prstGeom>
          <a:solidFill>
            <a:schemeClr val="accent2">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Microdata</a:t>
            </a:r>
            <a:endParaRPr lang="en-US" sz="2400" dirty="0"/>
          </a:p>
        </p:txBody>
      </p:sp>
      <p:sp>
        <p:nvSpPr>
          <p:cNvPr id="6" name="Rounded Rectangle 5"/>
          <p:cNvSpPr/>
          <p:nvPr/>
        </p:nvSpPr>
        <p:spPr>
          <a:xfrm>
            <a:off x="5769429" y="3248298"/>
            <a:ext cx="2299063" cy="979714"/>
          </a:xfrm>
          <a:prstGeom prst="roundRect">
            <a:avLst/>
          </a:prstGeom>
          <a:solidFill>
            <a:schemeClr val="accent2">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Areal data</a:t>
            </a:r>
            <a:endParaRPr lang="en-US" sz="2400" dirty="0"/>
          </a:p>
        </p:txBody>
      </p:sp>
      <p:sp>
        <p:nvSpPr>
          <p:cNvPr id="7" name="Rounded Rectangle 6"/>
          <p:cNvSpPr/>
          <p:nvPr/>
        </p:nvSpPr>
        <p:spPr>
          <a:xfrm>
            <a:off x="5769429" y="4787538"/>
            <a:ext cx="2299063" cy="979714"/>
          </a:xfrm>
          <a:prstGeom prst="roundRect">
            <a:avLst/>
          </a:prstGeom>
          <a:solidFill>
            <a:schemeClr val="accent2">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Raster data</a:t>
            </a:r>
            <a:endParaRPr lang="en-US" sz="2400" dirty="0"/>
          </a:p>
        </p:txBody>
      </p:sp>
      <p:cxnSp>
        <p:nvCxnSpPr>
          <p:cNvPr id="9" name="Straight Arrow Connector 8"/>
          <p:cNvCxnSpPr/>
          <p:nvPr/>
        </p:nvCxnSpPr>
        <p:spPr>
          <a:xfrm>
            <a:off x="3239589" y="2116183"/>
            <a:ext cx="2529840" cy="0"/>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a:xfrm>
            <a:off x="3239589" y="3735977"/>
            <a:ext cx="2529840" cy="0"/>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flipV="1">
            <a:off x="3239589" y="5499463"/>
            <a:ext cx="2529840" cy="13063"/>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V="1">
            <a:off x="3239589" y="2390503"/>
            <a:ext cx="2529840" cy="1149532"/>
          </a:xfrm>
          <a:prstGeom prst="straightConnector1">
            <a:avLst/>
          </a:prstGeom>
          <a:ln w="57150">
            <a:solidFill>
              <a:schemeClr val="accent4">
                <a:lumMod val="75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flipV="1">
            <a:off x="3239589" y="2651760"/>
            <a:ext cx="2529840" cy="2429692"/>
          </a:xfrm>
          <a:prstGeom prst="straightConnector1">
            <a:avLst/>
          </a:prstGeom>
          <a:ln w="57150">
            <a:solidFill>
              <a:schemeClr val="accent4">
                <a:lumMod val="75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16" name="Straight Arrow Connector 15"/>
          <p:cNvCxnSpPr/>
          <p:nvPr/>
        </p:nvCxnSpPr>
        <p:spPr>
          <a:xfrm>
            <a:off x="3239589" y="4010297"/>
            <a:ext cx="2529840" cy="1267098"/>
          </a:xfrm>
          <a:prstGeom prst="straightConnector1">
            <a:avLst/>
          </a:prstGeom>
          <a:ln w="57150">
            <a:solidFill>
              <a:schemeClr val="accent5">
                <a:lumMod val="75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18" name="Straight Arrow Connector 17"/>
          <p:cNvCxnSpPr/>
          <p:nvPr/>
        </p:nvCxnSpPr>
        <p:spPr>
          <a:xfrm flipV="1">
            <a:off x="3239589" y="4010297"/>
            <a:ext cx="2529840" cy="1267098"/>
          </a:xfrm>
          <a:prstGeom prst="straightConnector1">
            <a:avLst/>
          </a:prstGeom>
          <a:ln w="57150">
            <a:solidFill>
              <a:schemeClr val="accent5">
                <a:lumMod val="75000"/>
              </a:schemeClr>
            </a:solidFill>
            <a:tailEnd type="arrow"/>
          </a:ln>
        </p:spPr>
        <p:style>
          <a:lnRef idx="3">
            <a:schemeClr val="accent3"/>
          </a:lnRef>
          <a:fillRef idx="0">
            <a:schemeClr val="accent3"/>
          </a:fillRef>
          <a:effectRef idx="2">
            <a:schemeClr val="accent3"/>
          </a:effectRef>
          <a:fontRef idx="minor">
            <a:schemeClr val="tx1"/>
          </a:fontRef>
        </p:style>
      </p:cxnSp>
      <p:sp>
        <p:nvSpPr>
          <p:cNvPr id="20" name="Title 19"/>
          <p:cNvSpPr>
            <a:spLocks noGrp="1"/>
          </p:cNvSpPr>
          <p:nvPr>
            <p:ph type="title"/>
          </p:nvPr>
        </p:nvSpPr>
        <p:spPr>
          <a:xfrm>
            <a:off x="301625" y="255956"/>
            <a:ext cx="8534400" cy="527815"/>
          </a:xfrm>
          <a:solidFill>
            <a:schemeClr val="accent6">
              <a:lumMod val="75000"/>
            </a:schemeClr>
          </a:solidFill>
        </p:spPr>
        <p:txBody>
          <a:bodyPr/>
          <a:lstStyle/>
          <a:p>
            <a:r>
              <a:rPr lang="en-US" sz="3200" dirty="0" smtClean="0">
                <a:solidFill>
                  <a:schemeClr val="bg1"/>
                </a:solidFill>
              </a:rPr>
              <a:t>Analysis tool needed for microdata conversion</a:t>
            </a:r>
            <a:endParaRPr lang="en-US" sz="3200" dirty="0">
              <a:solidFill>
                <a:schemeClr val="bg1"/>
              </a:solidFill>
            </a:endParaRPr>
          </a:p>
        </p:txBody>
      </p:sp>
      <p:sp>
        <p:nvSpPr>
          <p:cNvPr id="31" name="TextBox 30"/>
          <p:cNvSpPr txBox="1"/>
          <p:nvPr/>
        </p:nvSpPr>
        <p:spPr>
          <a:xfrm>
            <a:off x="940526" y="992777"/>
            <a:ext cx="2299063" cy="461665"/>
          </a:xfrm>
          <a:prstGeom prst="rect">
            <a:avLst/>
          </a:prstGeom>
          <a:noFill/>
        </p:spPr>
        <p:txBody>
          <a:bodyPr wrap="square" rtlCol="0">
            <a:spAutoFit/>
          </a:bodyPr>
          <a:lstStyle/>
          <a:p>
            <a:pPr algn="ctr"/>
            <a:r>
              <a:rPr lang="en-US" sz="2400" dirty="0" smtClean="0"/>
              <a:t>Input Formats</a:t>
            </a:r>
            <a:endParaRPr lang="en-US" sz="2400" dirty="0"/>
          </a:p>
        </p:txBody>
      </p:sp>
      <p:sp>
        <p:nvSpPr>
          <p:cNvPr id="32" name="TextBox 31"/>
          <p:cNvSpPr txBox="1"/>
          <p:nvPr/>
        </p:nvSpPr>
        <p:spPr>
          <a:xfrm>
            <a:off x="5769429" y="992777"/>
            <a:ext cx="2299063" cy="461665"/>
          </a:xfrm>
          <a:prstGeom prst="rect">
            <a:avLst/>
          </a:prstGeom>
          <a:noFill/>
        </p:spPr>
        <p:txBody>
          <a:bodyPr wrap="square" rtlCol="0">
            <a:spAutoFit/>
          </a:bodyPr>
          <a:lstStyle/>
          <a:p>
            <a:pPr algn="ctr"/>
            <a:r>
              <a:rPr lang="en-US" sz="2400" dirty="0" smtClean="0"/>
              <a:t>Output Formats</a:t>
            </a:r>
            <a:endParaRPr lang="en-US" sz="2400" dirty="0"/>
          </a:p>
        </p:txBody>
      </p:sp>
      <p:cxnSp>
        <p:nvCxnSpPr>
          <p:cNvPr id="19" name="Straight Arrow Connector 18"/>
          <p:cNvCxnSpPr/>
          <p:nvPr/>
        </p:nvCxnSpPr>
        <p:spPr>
          <a:xfrm>
            <a:off x="3239589" y="2390503"/>
            <a:ext cx="2529840" cy="2416628"/>
          </a:xfrm>
          <a:prstGeom prst="straightConnector1">
            <a:avLst/>
          </a:prstGeom>
          <a:ln w="57150">
            <a:solidFill>
              <a:schemeClr val="accent6">
                <a:lumMod val="75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23" name="Straight Arrow Connector 22"/>
          <p:cNvCxnSpPr/>
          <p:nvPr/>
        </p:nvCxnSpPr>
        <p:spPr>
          <a:xfrm>
            <a:off x="3239589" y="2331721"/>
            <a:ext cx="2529840" cy="1208314"/>
          </a:xfrm>
          <a:prstGeom prst="straightConnector1">
            <a:avLst/>
          </a:prstGeom>
          <a:ln w="57150">
            <a:solidFill>
              <a:schemeClr val="accent6">
                <a:lumMod val="75000"/>
              </a:schemeClr>
            </a:solidFill>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40526" y="1672046"/>
            <a:ext cx="2299063" cy="979714"/>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Microdata</a:t>
            </a:r>
            <a:endParaRPr lang="en-US" sz="2400" dirty="0"/>
          </a:p>
        </p:txBody>
      </p:sp>
      <p:sp>
        <p:nvSpPr>
          <p:cNvPr id="3" name="Rounded Rectangle 2"/>
          <p:cNvSpPr/>
          <p:nvPr/>
        </p:nvSpPr>
        <p:spPr>
          <a:xfrm>
            <a:off x="940526" y="3248298"/>
            <a:ext cx="2299063" cy="979714"/>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Area-level data</a:t>
            </a:r>
            <a:endParaRPr lang="en-US" sz="2400" dirty="0"/>
          </a:p>
        </p:txBody>
      </p:sp>
      <p:sp>
        <p:nvSpPr>
          <p:cNvPr id="4" name="Rounded Rectangle 3"/>
          <p:cNvSpPr/>
          <p:nvPr/>
        </p:nvSpPr>
        <p:spPr>
          <a:xfrm>
            <a:off x="940526" y="4807131"/>
            <a:ext cx="2299063" cy="979714"/>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Raster data</a:t>
            </a:r>
            <a:endParaRPr lang="en-US" sz="2400" dirty="0"/>
          </a:p>
        </p:txBody>
      </p:sp>
      <p:sp>
        <p:nvSpPr>
          <p:cNvPr id="5" name="Rounded Rectangle 4"/>
          <p:cNvSpPr/>
          <p:nvPr/>
        </p:nvSpPr>
        <p:spPr>
          <a:xfrm>
            <a:off x="5769429" y="1672046"/>
            <a:ext cx="2299063" cy="979714"/>
          </a:xfrm>
          <a:prstGeom prst="roundRect">
            <a:avLst/>
          </a:prstGeom>
          <a:solidFill>
            <a:schemeClr val="accent2">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Microdata</a:t>
            </a:r>
          </a:p>
          <a:p>
            <a:pPr algn="ctr"/>
            <a:r>
              <a:rPr lang="en-US" dirty="0"/>
              <a:t>w</a:t>
            </a:r>
            <a:r>
              <a:rPr lang="en-US" dirty="0" smtClean="0"/>
              <a:t>ith characteristics of surrounding area</a:t>
            </a:r>
            <a:endParaRPr lang="en-US" dirty="0"/>
          </a:p>
        </p:txBody>
      </p:sp>
      <p:sp>
        <p:nvSpPr>
          <p:cNvPr id="6" name="Rounded Rectangle 5"/>
          <p:cNvSpPr/>
          <p:nvPr/>
        </p:nvSpPr>
        <p:spPr>
          <a:xfrm>
            <a:off x="5769429" y="3053987"/>
            <a:ext cx="2299063" cy="1242060"/>
          </a:xfrm>
          <a:prstGeom prst="roundRect">
            <a:avLst/>
          </a:prstGeom>
          <a:solidFill>
            <a:schemeClr val="accent2">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Area-level</a:t>
            </a:r>
          </a:p>
          <a:p>
            <a:pPr algn="ctr"/>
            <a:r>
              <a:rPr lang="en-US" dirty="0"/>
              <a:t>w</a:t>
            </a:r>
            <a:r>
              <a:rPr lang="en-US" dirty="0" smtClean="0"/>
              <a:t>ith summaries of microdata and raster data</a:t>
            </a:r>
            <a:endParaRPr lang="en-US" dirty="0"/>
          </a:p>
        </p:txBody>
      </p:sp>
      <p:sp>
        <p:nvSpPr>
          <p:cNvPr id="7" name="Rounded Rectangle 6"/>
          <p:cNvSpPr/>
          <p:nvPr/>
        </p:nvSpPr>
        <p:spPr>
          <a:xfrm>
            <a:off x="5769429" y="4643846"/>
            <a:ext cx="2299063" cy="1528354"/>
          </a:xfrm>
          <a:prstGeom prst="roundRect">
            <a:avLst/>
          </a:prstGeom>
          <a:solidFill>
            <a:schemeClr val="accent2">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Raster data</a:t>
            </a:r>
          </a:p>
          <a:p>
            <a:pPr algn="ctr"/>
            <a:r>
              <a:rPr lang="en-US" dirty="0" smtClean="0"/>
              <a:t>with gridded representations of microdata and area-level data</a:t>
            </a:r>
            <a:endParaRPr lang="en-US" dirty="0"/>
          </a:p>
        </p:txBody>
      </p:sp>
      <p:cxnSp>
        <p:nvCxnSpPr>
          <p:cNvPr id="9" name="Straight Arrow Connector 8"/>
          <p:cNvCxnSpPr/>
          <p:nvPr/>
        </p:nvCxnSpPr>
        <p:spPr>
          <a:xfrm>
            <a:off x="3239589" y="2116183"/>
            <a:ext cx="2529840" cy="0"/>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a:xfrm>
            <a:off x="3239589" y="3735977"/>
            <a:ext cx="2529840" cy="0"/>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flipV="1">
            <a:off x="3239589" y="5499463"/>
            <a:ext cx="2529840" cy="13063"/>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V="1">
            <a:off x="3239589" y="2390503"/>
            <a:ext cx="2529840" cy="1149532"/>
          </a:xfrm>
          <a:prstGeom prst="straightConnector1">
            <a:avLst/>
          </a:prstGeom>
          <a:ln w="57150">
            <a:solidFill>
              <a:schemeClr val="accent4">
                <a:lumMod val="75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flipV="1">
            <a:off x="3239589" y="2651760"/>
            <a:ext cx="2529840" cy="2429692"/>
          </a:xfrm>
          <a:prstGeom prst="straightConnector1">
            <a:avLst/>
          </a:prstGeom>
          <a:ln w="57150">
            <a:solidFill>
              <a:schemeClr val="accent4">
                <a:lumMod val="75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16" name="Straight Arrow Connector 15"/>
          <p:cNvCxnSpPr/>
          <p:nvPr/>
        </p:nvCxnSpPr>
        <p:spPr>
          <a:xfrm>
            <a:off x="3239589" y="4010297"/>
            <a:ext cx="2529840" cy="1267098"/>
          </a:xfrm>
          <a:prstGeom prst="straightConnector1">
            <a:avLst/>
          </a:prstGeom>
          <a:ln w="57150">
            <a:solidFill>
              <a:schemeClr val="accent5">
                <a:lumMod val="75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18" name="Straight Arrow Connector 17"/>
          <p:cNvCxnSpPr/>
          <p:nvPr/>
        </p:nvCxnSpPr>
        <p:spPr>
          <a:xfrm flipV="1">
            <a:off x="3239589" y="4010297"/>
            <a:ext cx="2529840" cy="1267098"/>
          </a:xfrm>
          <a:prstGeom prst="straightConnector1">
            <a:avLst/>
          </a:prstGeom>
          <a:ln w="57150">
            <a:solidFill>
              <a:schemeClr val="accent5">
                <a:lumMod val="75000"/>
              </a:schemeClr>
            </a:solidFill>
            <a:tailEnd type="arrow"/>
          </a:ln>
        </p:spPr>
        <p:style>
          <a:lnRef idx="3">
            <a:schemeClr val="accent3"/>
          </a:lnRef>
          <a:fillRef idx="0">
            <a:schemeClr val="accent3"/>
          </a:fillRef>
          <a:effectRef idx="2">
            <a:schemeClr val="accent3"/>
          </a:effectRef>
          <a:fontRef idx="minor">
            <a:schemeClr val="tx1"/>
          </a:fontRef>
        </p:style>
      </p:cxnSp>
      <p:sp>
        <p:nvSpPr>
          <p:cNvPr id="20" name="Title 19"/>
          <p:cNvSpPr>
            <a:spLocks noGrp="1"/>
          </p:cNvSpPr>
          <p:nvPr>
            <p:ph type="title"/>
          </p:nvPr>
        </p:nvSpPr>
        <p:spPr>
          <a:xfrm>
            <a:off x="301625" y="255956"/>
            <a:ext cx="8534400" cy="527815"/>
          </a:xfrm>
        </p:spPr>
        <p:txBody>
          <a:bodyPr/>
          <a:lstStyle/>
          <a:p>
            <a:r>
              <a:rPr lang="en-US" sz="3200" dirty="0" smtClean="0"/>
              <a:t>TerraPop Data Integration</a:t>
            </a:r>
            <a:endParaRPr lang="en-US" sz="3200" dirty="0"/>
          </a:p>
        </p:txBody>
      </p:sp>
      <p:sp>
        <p:nvSpPr>
          <p:cNvPr id="31" name="TextBox 30"/>
          <p:cNvSpPr txBox="1"/>
          <p:nvPr/>
        </p:nvSpPr>
        <p:spPr>
          <a:xfrm>
            <a:off x="940526" y="992777"/>
            <a:ext cx="2299063" cy="461665"/>
          </a:xfrm>
          <a:prstGeom prst="rect">
            <a:avLst/>
          </a:prstGeom>
          <a:noFill/>
        </p:spPr>
        <p:txBody>
          <a:bodyPr wrap="square" rtlCol="0">
            <a:spAutoFit/>
          </a:bodyPr>
          <a:lstStyle/>
          <a:p>
            <a:pPr algn="ctr"/>
            <a:r>
              <a:rPr lang="en-US" sz="2400" dirty="0" smtClean="0"/>
              <a:t>Input Formats</a:t>
            </a:r>
            <a:endParaRPr lang="en-US" sz="2400" dirty="0"/>
          </a:p>
        </p:txBody>
      </p:sp>
      <p:sp>
        <p:nvSpPr>
          <p:cNvPr id="32" name="TextBox 31"/>
          <p:cNvSpPr txBox="1"/>
          <p:nvPr/>
        </p:nvSpPr>
        <p:spPr>
          <a:xfrm>
            <a:off x="5769429" y="992777"/>
            <a:ext cx="2299063" cy="461665"/>
          </a:xfrm>
          <a:prstGeom prst="rect">
            <a:avLst/>
          </a:prstGeom>
          <a:noFill/>
        </p:spPr>
        <p:txBody>
          <a:bodyPr wrap="square" rtlCol="0">
            <a:spAutoFit/>
          </a:bodyPr>
          <a:lstStyle/>
          <a:p>
            <a:pPr algn="ctr"/>
            <a:r>
              <a:rPr lang="en-US" sz="2400" dirty="0" smtClean="0"/>
              <a:t>Output Formats</a:t>
            </a:r>
            <a:endParaRPr lang="en-US" sz="2400" dirty="0"/>
          </a:p>
        </p:txBody>
      </p:sp>
      <p:cxnSp>
        <p:nvCxnSpPr>
          <p:cNvPr id="19" name="Straight Arrow Connector 18"/>
          <p:cNvCxnSpPr/>
          <p:nvPr/>
        </p:nvCxnSpPr>
        <p:spPr>
          <a:xfrm>
            <a:off x="3239589" y="2255520"/>
            <a:ext cx="2529840" cy="1284515"/>
          </a:xfrm>
          <a:prstGeom prst="straightConnector1">
            <a:avLst/>
          </a:prstGeom>
          <a:ln w="57150">
            <a:solidFill>
              <a:schemeClr val="accent6">
                <a:alpha val="50000"/>
              </a:schemeClr>
            </a:solidFill>
            <a:prstDash val="sysDash"/>
            <a:tailEnd type="arrow"/>
          </a:ln>
          <a:scene3d>
            <a:camera prst="orthographicFront" fov="0">
              <a:rot lat="0" lon="0" rev="0"/>
            </a:camera>
            <a:lightRig rig="threePt" dir="t">
              <a:rot lat="0" lon="0" rev="0"/>
            </a:lightRig>
          </a:scene3d>
          <a:sp3d contourW="9525" prstMaterial="matte">
            <a:contourClr>
              <a:schemeClr val="accent3">
                <a:shade val="70000"/>
                <a:satMod val="105000"/>
              </a:schemeClr>
            </a:contourClr>
          </a:sp3d>
        </p:spPr>
        <p:style>
          <a:lnRef idx="3">
            <a:schemeClr val="accent3"/>
          </a:lnRef>
          <a:fillRef idx="0">
            <a:schemeClr val="accent3"/>
          </a:fillRef>
          <a:effectRef idx="2">
            <a:schemeClr val="accent3"/>
          </a:effectRef>
          <a:fontRef idx="minor">
            <a:schemeClr val="tx1"/>
          </a:fontRef>
        </p:style>
      </p:cxnSp>
      <p:cxnSp>
        <p:nvCxnSpPr>
          <p:cNvPr id="21" name="Straight Arrow Connector 20"/>
          <p:cNvCxnSpPr/>
          <p:nvPr/>
        </p:nvCxnSpPr>
        <p:spPr>
          <a:xfrm>
            <a:off x="3239589" y="2390503"/>
            <a:ext cx="2529840" cy="2608217"/>
          </a:xfrm>
          <a:prstGeom prst="straightConnector1">
            <a:avLst/>
          </a:prstGeom>
          <a:ln w="57150">
            <a:solidFill>
              <a:schemeClr val="accent6">
                <a:alpha val="50000"/>
              </a:schemeClr>
            </a:solidFill>
            <a:prstDash val="sysDash"/>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47620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Integration – Microdata Output</a:t>
            </a:r>
            <a:endParaRPr lang="en-US" sz="3200" dirty="0"/>
          </a:p>
        </p:txBody>
      </p:sp>
      <p:sp>
        <p:nvSpPr>
          <p:cNvPr id="3" name="Content Placeholder 2"/>
          <p:cNvSpPr>
            <a:spLocks noGrp="1"/>
          </p:cNvSpPr>
          <p:nvPr>
            <p:ph sz="quarter" idx="1"/>
          </p:nvPr>
        </p:nvSpPr>
        <p:spPr/>
        <p:txBody>
          <a:bodyPr/>
          <a:lstStyle/>
          <a:p>
            <a:pPr marL="0" indent="0">
              <a:buNone/>
            </a:pPr>
            <a:r>
              <a:rPr lang="en-US" sz="2400" dirty="0">
                <a:solidFill>
                  <a:schemeClr val="tx2"/>
                </a:solidFill>
              </a:rPr>
              <a:t>Census </a:t>
            </a:r>
            <a:r>
              <a:rPr lang="en-US" sz="2400" dirty="0" err="1">
                <a:solidFill>
                  <a:schemeClr val="tx2"/>
                </a:solidFill>
              </a:rPr>
              <a:t>microdata</a:t>
            </a:r>
            <a:r>
              <a:rPr lang="en-US" sz="2400" dirty="0">
                <a:solidFill>
                  <a:schemeClr val="tx2"/>
                </a:solidFill>
              </a:rPr>
              <a:t> with attached characteristics describing land use, land cover, and climate for local </a:t>
            </a:r>
            <a:r>
              <a:rPr lang="en-US" sz="2400" dirty="0" smtClean="0">
                <a:solidFill>
                  <a:schemeClr val="tx2"/>
                </a:solidFill>
              </a:rPr>
              <a:t>areas</a:t>
            </a:r>
          </a:p>
          <a:p>
            <a:pPr marL="0">
              <a:spcBef>
                <a:spcPts val="0"/>
              </a:spcBef>
              <a:buNone/>
            </a:pPr>
            <a:endParaRPr lang="en-US" sz="2000" dirty="0" smtClean="0">
              <a:solidFill>
                <a:schemeClr val="tx2"/>
              </a:solidFill>
            </a:endParaRPr>
          </a:p>
          <a:p>
            <a:pPr marL="0">
              <a:spcBef>
                <a:spcPts val="0"/>
              </a:spcBef>
              <a:buNone/>
            </a:pPr>
            <a:r>
              <a:rPr lang="en-US" sz="2000" dirty="0" smtClean="0">
                <a:solidFill>
                  <a:schemeClr val="tx2"/>
                </a:solidFill>
              </a:rPr>
              <a:t>    </a:t>
            </a:r>
            <a:r>
              <a:rPr lang="en-US" sz="2400" dirty="0" smtClean="0">
                <a:solidFill>
                  <a:schemeClr val="tx2"/>
                </a:solidFill>
              </a:rPr>
              <a:t>Individuals and households</a:t>
            </a:r>
          </a:p>
          <a:p>
            <a:pPr marL="0">
              <a:spcBef>
                <a:spcPts val="0"/>
              </a:spcBef>
              <a:buNone/>
            </a:pPr>
            <a:r>
              <a:rPr lang="en-US" sz="2400" dirty="0" smtClean="0">
                <a:solidFill>
                  <a:schemeClr val="tx2"/>
                </a:solidFill>
              </a:rPr>
              <a:t>   with their environmental </a:t>
            </a:r>
          </a:p>
          <a:p>
            <a:pPr marL="0">
              <a:spcBef>
                <a:spcPts val="0"/>
              </a:spcBef>
              <a:buNone/>
            </a:pPr>
            <a:r>
              <a:rPr lang="en-US" sz="2400" dirty="0" smtClean="0">
                <a:solidFill>
                  <a:schemeClr val="tx2"/>
                </a:solidFill>
              </a:rPr>
              <a:t>   and social context</a:t>
            </a: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342176" y="2907567"/>
            <a:ext cx="4463496" cy="365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645730" y="3121269"/>
            <a:ext cx="4159942" cy="3439732"/>
          </a:xfrm>
          <a:prstGeom prst="rect">
            <a:avLst/>
          </a:prstGeom>
          <a:blipFill dpi="0" rotWithShape="1">
            <a:blip r:embed="rId3">
              <a:alphaModFix amt="75000"/>
              <a:extLst>
                <a:ext uri="{28A0092B-C50C-407E-A947-70E740481C1C}">
                  <a14:useLocalDpi xmlns:a14="http://schemas.microsoft.com/office/drawing/2010/main" val="0"/>
                </a:ext>
              </a:extLst>
            </a:blip>
            <a:srcRect/>
            <a:stretch>
              <a:fillRect/>
            </a:stretch>
          </a:blipFill>
          <a:ln>
            <a:noFill/>
          </a:ln>
          <a:effectLst/>
          <a:scene3d>
            <a:camera prst="orthographicFront" fov="0">
              <a:rot lat="0" lon="0" rev="0"/>
            </a:camera>
            <a:lightRig rig="threePt" dir="t">
              <a:rot lat="0" lon="0" rev="0"/>
            </a:lightRig>
          </a:scene3d>
          <a:sp3d prstMaterial="matte">
            <a:contourClr>
              <a:schemeClr val="accent1">
                <a:shade val="70000"/>
                <a:satMod val="10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99645" y="3323741"/>
            <a:ext cx="784638" cy="64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5899645" y="3967144"/>
            <a:ext cx="392319" cy="499348"/>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6291964" y="3967144"/>
            <a:ext cx="392319" cy="499348"/>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pic>
        <p:nvPicPr>
          <p:cNvPr id="512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49684" y="4316073"/>
            <a:ext cx="5229337" cy="210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4614744" y="4235671"/>
            <a:ext cx="1284901" cy="2268417"/>
          </a:xfrm>
          <a:prstGeom prst="rect">
            <a:avLst/>
          </a:prstGeom>
          <a:noFill/>
          <a:ln w="38100">
            <a:solidFill>
              <a:schemeClr val="accent2">
                <a:lumMod val="75000"/>
              </a:schemeClr>
            </a:solidFill>
          </a:ln>
          <a:effectLst>
            <a:outerShdw blurRad="50800" dist="38100" dir="2700000" algn="tl" rotWithShape="0">
              <a:prstClr val="black">
                <a:alpha val="40000"/>
              </a:prstClr>
            </a:outerShdw>
          </a:effectLst>
          <a:scene3d>
            <a:camera prst="orthographicFront" fov="0">
              <a:rot lat="0" lon="0" rev="0"/>
            </a:camera>
            <a:lightRig rig="threePt" dir="t">
              <a:rot lat="0" lon="0" rev="0"/>
            </a:lightRig>
          </a:scene3d>
          <a:sp3d prstMaterial="matte">
            <a:contourClr>
              <a:schemeClr val="accent1">
                <a:shade val="70000"/>
                <a:satMod val="10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20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Integration – Area-Level Output</a:t>
            </a:r>
            <a:endParaRPr lang="en-US" sz="3200" dirty="0"/>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651360" y="2523394"/>
            <a:ext cx="3163289" cy="2066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49"/>
          <p:cNvGrpSpPr/>
          <p:nvPr/>
        </p:nvGrpSpPr>
        <p:grpSpPr>
          <a:xfrm>
            <a:off x="6323078" y="4777775"/>
            <a:ext cx="2279216" cy="1716633"/>
            <a:chOff x="6323078" y="4832639"/>
            <a:chExt cx="2279216" cy="1716633"/>
          </a:xfrm>
        </p:grpSpPr>
        <p:pic>
          <p:nvPicPr>
            <p:cNvPr id="5"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1962" y="5730444"/>
              <a:ext cx="848458" cy="69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4109" y="4832639"/>
              <a:ext cx="848458" cy="69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6191" y="5403313"/>
              <a:ext cx="848458" cy="69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3078" y="5240909"/>
              <a:ext cx="848458" cy="69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790345" y="4832639"/>
              <a:ext cx="848458" cy="69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309091" y="5853536"/>
              <a:ext cx="848458" cy="69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753836" y="5382576"/>
              <a:ext cx="848458" cy="69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6161" y="5053119"/>
              <a:ext cx="848458" cy="69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8" name="Picture 3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009292" y="4799478"/>
            <a:ext cx="1960683" cy="1823010"/>
          </a:xfrm>
          <a:prstGeom prst="rect">
            <a:avLst/>
          </a:prstGeom>
        </p:spPr>
      </p:pic>
      <p:sp>
        <p:nvSpPr>
          <p:cNvPr id="39" name="Oval 38"/>
          <p:cNvSpPr/>
          <p:nvPr/>
        </p:nvSpPr>
        <p:spPr>
          <a:xfrm>
            <a:off x="6076703" y="4777775"/>
            <a:ext cx="2848708" cy="184951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flipV="1">
            <a:off x="6858001" y="3556491"/>
            <a:ext cx="1744294" cy="1569152"/>
          </a:xfrm>
          <a:prstGeom prst="line">
            <a:avLst/>
          </a:prstGeom>
          <a:ln w="12700">
            <a:prstDash val="solid"/>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6118841" y="3556491"/>
            <a:ext cx="535112" cy="1917020"/>
          </a:xfrm>
          <a:prstGeom prst="line">
            <a:avLst/>
          </a:prstGeom>
          <a:ln w="12700">
            <a:prstDash val="solid"/>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571500" y="1527048"/>
            <a:ext cx="3560553" cy="1938992"/>
          </a:xfrm>
          <a:prstGeom prst="rect">
            <a:avLst/>
          </a:prstGeom>
          <a:noFill/>
        </p:spPr>
        <p:txBody>
          <a:bodyPr wrap="square" rtlCol="0">
            <a:spAutoFit/>
          </a:bodyPr>
          <a:lstStyle/>
          <a:p>
            <a:r>
              <a:rPr lang="en-US" sz="2400" dirty="0">
                <a:solidFill>
                  <a:schemeClr val="tx2"/>
                </a:solidFill>
                <a:latin typeface="+mn-lt"/>
              </a:rPr>
              <a:t>Aggregate data for administrative districts with tabulated population data and environmental characteristics</a:t>
            </a:r>
            <a:endParaRPr lang="en-US" dirty="0">
              <a:solidFill>
                <a:schemeClr val="tx2"/>
              </a:solidFill>
              <a:latin typeface="+mn-lt"/>
            </a:endParaRPr>
          </a:p>
        </p:txBody>
      </p:sp>
      <p:cxnSp>
        <p:nvCxnSpPr>
          <p:cNvPr id="55" name="Straight Connector 54"/>
          <p:cNvCxnSpPr/>
          <p:nvPr/>
        </p:nvCxnSpPr>
        <p:spPr>
          <a:xfrm flipV="1">
            <a:off x="4009292" y="3564805"/>
            <a:ext cx="2672862" cy="1221283"/>
          </a:xfrm>
          <a:prstGeom prst="line">
            <a:avLst/>
          </a:prstGeom>
          <a:ln w="12700">
            <a:prstDash val="solid"/>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5969975" y="3739896"/>
            <a:ext cx="777332" cy="1059582"/>
          </a:xfrm>
          <a:prstGeom prst="line">
            <a:avLst/>
          </a:prstGeom>
          <a:ln w="12700">
            <a:prstDash val="solid"/>
          </a:ln>
        </p:spPr>
        <p:style>
          <a:lnRef idx="2">
            <a:schemeClr val="accent1"/>
          </a:lnRef>
          <a:fillRef idx="0">
            <a:schemeClr val="accent1"/>
          </a:fillRef>
          <a:effectRef idx="1">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1538570835"/>
              </p:ext>
            </p:extLst>
          </p:nvPr>
        </p:nvGraphicFramePr>
        <p:xfrm>
          <a:off x="301625" y="4930899"/>
          <a:ext cx="4349735" cy="1435880"/>
        </p:xfrm>
        <a:graphic>
          <a:graphicData uri="http://schemas.openxmlformats.org/drawingml/2006/table">
            <a:tbl>
              <a:tblPr/>
              <a:tblGrid>
                <a:gridCol w="905383"/>
                <a:gridCol w="603504"/>
                <a:gridCol w="539496"/>
                <a:gridCol w="347472"/>
                <a:gridCol w="374904"/>
                <a:gridCol w="356616"/>
                <a:gridCol w="384048"/>
                <a:gridCol w="411480"/>
                <a:gridCol w="426832"/>
              </a:tblGrid>
              <a:tr h="302405">
                <a:tc>
                  <a:txBody>
                    <a:bodyPr/>
                    <a:lstStyle/>
                    <a:p>
                      <a:pPr algn="l" fontAlgn="b"/>
                      <a:r>
                        <a:rPr lang="en-US" sz="900" b="0" i="0" u="none" strike="noStrike" dirty="0">
                          <a:solidFill>
                            <a:srgbClr val="000000"/>
                          </a:solidFill>
                          <a:effectLst/>
                          <a:latin typeface="Calibri"/>
                        </a:rPr>
                        <a:t>County ID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US" sz="900" b="0" i="0" u="none" strike="noStrike" dirty="0">
                          <a:solidFill>
                            <a:srgbClr val="000000"/>
                          </a:solidFill>
                          <a:effectLst/>
                          <a:latin typeface="Calibri"/>
                        </a:rPr>
                        <a:t>Mean Ann. </a:t>
                      </a:r>
                      <a:br>
                        <a:rPr lang="en-US" sz="900" b="0" i="0" u="none" strike="noStrike" dirty="0">
                          <a:solidFill>
                            <a:srgbClr val="000000"/>
                          </a:solidFill>
                          <a:effectLst/>
                          <a:latin typeface="Calibri"/>
                        </a:rPr>
                      </a:br>
                      <a:r>
                        <a:rPr lang="en-US" sz="900" b="0" i="0" u="none" strike="noStrike" dirty="0">
                          <a:solidFill>
                            <a:srgbClr val="000000"/>
                          </a:solidFill>
                          <a:effectLst/>
                          <a:latin typeface="Calibri"/>
                        </a:rPr>
                        <a:t>Temp.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US" sz="900" b="0" i="0" u="none" strike="noStrike" dirty="0">
                          <a:solidFill>
                            <a:srgbClr val="000000"/>
                          </a:solidFill>
                          <a:effectLst/>
                          <a:latin typeface="Calibri"/>
                        </a:rPr>
                        <a:t>Max. Ann. </a:t>
                      </a:r>
                      <a:br>
                        <a:rPr lang="en-US" sz="900" b="0" i="0" u="none" strike="noStrike" dirty="0">
                          <a:solidFill>
                            <a:srgbClr val="000000"/>
                          </a:solidFill>
                          <a:effectLst/>
                          <a:latin typeface="Calibri"/>
                        </a:rPr>
                      </a:br>
                      <a:r>
                        <a:rPr lang="en-US" sz="900" b="0" i="0" u="none" strike="noStrike" dirty="0" err="1">
                          <a:solidFill>
                            <a:srgbClr val="000000"/>
                          </a:solidFill>
                          <a:effectLst/>
                          <a:latin typeface="Calibri"/>
                        </a:rPr>
                        <a:t>Precip</a:t>
                      </a:r>
                      <a:r>
                        <a:rPr lang="en-US" sz="900" b="0" i="0" u="none" strike="noStrike" dirty="0">
                          <a:solidFill>
                            <a:srgbClr val="000000"/>
                          </a:solidFill>
                          <a:effectLst/>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US" sz="900" b="0" i="0" u="none" strike="noStrike" dirty="0">
                          <a:solidFill>
                            <a:srgbClr val="000000"/>
                          </a:solidFill>
                          <a:effectLst/>
                          <a:latin typeface="Calibri"/>
                        </a:rPr>
                        <a:t>Rent, </a:t>
                      </a:r>
                      <a:br>
                        <a:rPr lang="en-US" sz="900" b="0" i="0" u="none" strike="noStrike" dirty="0">
                          <a:solidFill>
                            <a:srgbClr val="000000"/>
                          </a:solidFill>
                          <a:effectLst/>
                          <a:latin typeface="Calibri"/>
                        </a:rPr>
                      </a:br>
                      <a:r>
                        <a:rPr lang="en-US" sz="900" b="0" i="0" u="none" strike="noStrike" dirty="0">
                          <a:solidFill>
                            <a:srgbClr val="000000"/>
                          </a:solidFill>
                          <a:effectLst/>
                          <a:latin typeface="Calibri"/>
                        </a:rPr>
                        <a:t>Rural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US" sz="900" b="0" i="0" u="none" strike="noStrike" dirty="0">
                          <a:solidFill>
                            <a:srgbClr val="000000"/>
                          </a:solidFill>
                          <a:effectLst/>
                          <a:latin typeface="Calibri"/>
                        </a:rPr>
                        <a:t>Rent, </a:t>
                      </a:r>
                      <a:br>
                        <a:rPr lang="en-US" sz="900" b="0" i="0" u="none" strike="noStrike" dirty="0">
                          <a:solidFill>
                            <a:srgbClr val="000000"/>
                          </a:solidFill>
                          <a:effectLst/>
                          <a:latin typeface="Calibri"/>
                        </a:rPr>
                      </a:br>
                      <a:r>
                        <a:rPr lang="en-US" sz="900" b="0" i="0" u="none" strike="noStrike" dirty="0">
                          <a:solidFill>
                            <a:srgbClr val="000000"/>
                          </a:solidFill>
                          <a:effectLst/>
                          <a:latin typeface="Calibri"/>
                        </a:rPr>
                        <a:t>Urban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US" sz="900" b="0" i="0" u="none" strike="noStrike" dirty="0">
                          <a:solidFill>
                            <a:srgbClr val="000000"/>
                          </a:solidFill>
                          <a:effectLst/>
                          <a:latin typeface="Calibri"/>
                        </a:rPr>
                        <a:t>Own, </a:t>
                      </a:r>
                      <a:br>
                        <a:rPr lang="en-US" sz="900" b="0" i="0" u="none" strike="noStrike" dirty="0">
                          <a:solidFill>
                            <a:srgbClr val="000000"/>
                          </a:solidFill>
                          <a:effectLst/>
                          <a:latin typeface="Calibri"/>
                        </a:rPr>
                      </a:br>
                      <a:r>
                        <a:rPr lang="en-US" sz="900" b="0" i="0" u="none" strike="noStrike" dirty="0">
                          <a:solidFill>
                            <a:srgbClr val="000000"/>
                          </a:solidFill>
                          <a:effectLst/>
                          <a:latin typeface="Calibri"/>
                        </a:rPr>
                        <a:t>Rural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US" sz="900" b="0" i="0" u="none" strike="noStrike" dirty="0">
                          <a:solidFill>
                            <a:srgbClr val="000000"/>
                          </a:solidFill>
                          <a:effectLst/>
                          <a:latin typeface="Calibri"/>
                        </a:rPr>
                        <a:t>Own, </a:t>
                      </a:r>
                      <a:br>
                        <a:rPr lang="en-US" sz="900" b="0" i="0" u="none" strike="noStrike" dirty="0">
                          <a:solidFill>
                            <a:srgbClr val="000000"/>
                          </a:solidFill>
                          <a:effectLst/>
                          <a:latin typeface="Calibri"/>
                        </a:rPr>
                      </a:br>
                      <a:r>
                        <a:rPr lang="en-US" sz="900" b="0" i="0" u="none" strike="noStrike" dirty="0">
                          <a:solidFill>
                            <a:srgbClr val="000000"/>
                          </a:solidFill>
                          <a:effectLst/>
                          <a:latin typeface="Calibri"/>
                        </a:rPr>
                        <a:t>Urban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US" sz="900" b="0" i="0" u="none" strike="noStrike" dirty="0">
                          <a:solidFill>
                            <a:srgbClr val="000000"/>
                          </a:solidFill>
                          <a:effectLst/>
                          <a:latin typeface="Calibri"/>
                        </a:rPr>
                        <a:t>Vacant, </a:t>
                      </a:r>
                      <a:br>
                        <a:rPr lang="en-US" sz="900" b="0" i="0" u="none" strike="noStrike" dirty="0">
                          <a:solidFill>
                            <a:srgbClr val="000000"/>
                          </a:solidFill>
                          <a:effectLst/>
                          <a:latin typeface="Calibri"/>
                        </a:rPr>
                      </a:br>
                      <a:r>
                        <a:rPr lang="en-US" sz="900" b="0" i="0" u="none" strike="noStrike" dirty="0">
                          <a:solidFill>
                            <a:srgbClr val="000000"/>
                          </a:solidFill>
                          <a:effectLst/>
                          <a:latin typeface="Calibri"/>
                        </a:rPr>
                        <a:t>Rural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US" sz="900" b="0" i="0" u="none" strike="noStrike" dirty="0">
                          <a:solidFill>
                            <a:srgbClr val="000000"/>
                          </a:solidFill>
                          <a:effectLst/>
                          <a:latin typeface="Calibri"/>
                        </a:rPr>
                        <a:t>Vacant, </a:t>
                      </a:r>
                      <a:br>
                        <a:rPr lang="en-US" sz="900" b="0" i="0" u="none" strike="noStrike" dirty="0">
                          <a:solidFill>
                            <a:srgbClr val="000000"/>
                          </a:solidFill>
                          <a:effectLst/>
                          <a:latin typeface="Calibri"/>
                        </a:rPr>
                      </a:br>
                      <a:r>
                        <a:rPr lang="en-US" sz="900" b="0" i="0" u="none" strike="noStrike" dirty="0">
                          <a:solidFill>
                            <a:srgbClr val="000000"/>
                          </a:solidFill>
                          <a:effectLst/>
                          <a:latin typeface="Calibri"/>
                        </a:rPr>
                        <a:t>Urban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55080">
                <a:tc>
                  <a:txBody>
                    <a:bodyPr/>
                    <a:lstStyle/>
                    <a:p>
                      <a:pPr algn="l" fontAlgn="b"/>
                      <a:r>
                        <a:rPr lang="en-US" sz="1000" b="0" i="0" u="none" strike="noStrike" dirty="0">
                          <a:solidFill>
                            <a:srgbClr val="000000"/>
                          </a:solidFill>
                          <a:effectLst/>
                          <a:latin typeface="Calibri"/>
                        </a:rPr>
                        <a:t>G17003100001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21.2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768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3129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1063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637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365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5080">
                <a:tc>
                  <a:txBody>
                    <a:bodyPr/>
                    <a:lstStyle/>
                    <a:p>
                      <a:pPr algn="l" fontAlgn="b"/>
                      <a:r>
                        <a:rPr lang="en-US" sz="1000" b="0" i="0" u="none" strike="noStrike" dirty="0">
                          <a:solidFill>
                            <a:srgbClr val="000000"/>
                          </a:solidFill>
                          <a:effectLst/>
                          <a:latin typeface="Calibri"/>
                        </a:rPr>
                        <a:t>G17003100002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Calibri"/>
                        </a:rPr>
                        <a:t>23.4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589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2949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1075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1469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717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5080">
                <a:tc>
                  <a:txBody>
                    <a:bodyPr/>
                    <a:lstStyle/>
                    <a:p>
                      <a:pPr algn="l" fontAlgn="b"/>
                      <a:r>
                        <a:rPr lang="en-US" sz="1000" b="0" i="0" u="none" strike="noStrike">
                          <a:solidFill>
                            <a:srgbClr val="000000"/>
                          </a:solidFill>
                          <a:effectLst/>
                          <a:latin typeface="Calibri"/>
                        </a:rPr>
                        <a:t>G17003100003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Calibri"/>
                        </a:rPr>
                        <a:t>24.3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867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3418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1589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1108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617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5080">
                <a:tc>
                  <a:txBody>
                    <a:bodyPr/>
                    <a:lstStyle/>
                    <a:p>
                      <a:pPr algn="l" fontAlgn="b"/>
                      <a:r>
                        <a:rPr lang="en-US" sz="1000" b="0" i="0" u="none" strike="noStrike">
                          <a:solidFill>
                            <a:srgbClr val="000000"/>
                          </a:solidFill>
                          <a:effectLst/>
                          <a:latin typeface="Calibri"/>
                        </a:rPr>
                        <a:t>G17003100004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Calibri"/>
                        </a:rPr>
                        <a:t>21.5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943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1882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425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202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142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123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5080">
                <a:tc>
                  <a:txBody>
                    <a:bodyPr/>
                    <a:lstStyle/>
                    <a:p>
                      <a:pPr algn="l" fontAlgn="b"/>
                      <a:r>
                        <a:rPr lang="en-US" sz="1000" b="0" i="0" u="none" strike="noStrike">
                          <a:solidFill>
                            <a:srgbClr val="000000"/>
                          </a:solidFill>
                          <a:effectLst/>
                          <a:latin typeface="Calibri"/>
                        </a:rPr>
                        <a:t>G17003100005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Calibri"/>
                        </a:rPr>
                        <a:t>24.1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Calibri"/>
                        </a:rPr>
                        <a:t>867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2416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572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426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197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189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5080">
                <a:tc>
                  <a:txBody>
                    <a:bodyPr/>
                    <a:lstStyle/>
                    <a:p>
                      <a:pPr algn="l" fontAlgn="b"/>
                      <a:r>
                        <a:rPr lang="en-US" sz="1000" b="0" i="0" u="none" strike="noStrike">
                          <a:solidFill>
                            <a:srgbClr val="000000"/>
                          </a:solidFill>
                          <a:effectLst/>
                          <a:latin typeface="Calibri"/>
                        </a:rPr>
                        <a:t>G17003100006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24.4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Calibri"/>
                        </a:rPr>
                        <a:t>697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2560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934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950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563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220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5080">
                <a:tc>
                  <a:txBody>
                    <a:bodyPr/>
                    <a:lstStyle/>
                    <a:p>
                      <a:pPr algn="l" fontAlgn="b"/>
                      <a:r>
                        <a:rPr lang="en-US" sz="1000" b="0" i="0" u="none" strike="noStrike">
                          <a:solidFill>
                            <a:srgbClr val="000000"/>
                          </a:solidFill>
                          <a:effectLst/>
                          <a:latin typeface="Calibri"/>
                        </a:rPr>
                        <a:t>G17003100007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25.6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Calibri"/>
                        </a:rPr>
                        <a:t>701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2126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653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321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effectLst/>
                          <a:latin typeface="Calibri"/>
                        </a:rPr>
                        <a:t>215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Calibri"/>
                        </a:rPr>
                        <a:t>209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Calibri"/>
                        </a:rPr>
                        <a:t>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92362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par>
                                <p:cTn id="12" presetID="22" presetClass="entr" presetSubtype="4" fill="hold" nodeType="with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down)">
                                      <p:cBhvr>
                                        <p:cTn id="14" dur="500"/>
                                        <p:tgtEl>
                                          <p:spTgt spid="55"/>
                                        </p:tgtEl>
                                      </p:cBhvr>
                                    </p:animEffect>
                                  </p:childTnLst>
                                </p:cTn>
                              </p:par>
                              <p:par>
                                <p:cTn id="15" presetID="22" presetClass="entr" presetSubtype="4"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down)">
                                      <p:cBhvr>
                                        <p:cTn id="17" dur="500"/>
                                        <p:tgtEl>
                                          <p:spTgt spid="57"/>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500"/>
                                        <p:tgtEl>
                                          <p:spTgt spid="39"/>
                                        </p:tgtEl>
                                      </p:cBhvr>
                                    </p:animEffect>
                                  </p:childTnLst>
                                </p:cTn>
                              </p:par>
                              <p:par>
                                <p:cTn id="22" presetID="22" presetClass="entr" presetSubtype="4"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500"/>
                                        <p:tgtEl>
                                          <p:spTgt spid="41"/>
                                        </p:tgtEl>
                                      </p:cBhvr>
                                    </p:animEffect>
                                  </p:childTnLst>
                                </p:cTn>
                              </p:par>
                              <p:par>
                                <p:cTn id="25" presetID="22" presetClass="entr" presetSubtype="4"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par>
                                <p:cTn id="28" presetID="22" presetClass="entr" presetSubtype="4"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8" name="Picture 10" descr="http://www.talkandroid.com/wp-content/uploads/2011/02/htc-thunderbolt1.jpg"/>
          <p:cNvPicPr>
            <a:picLocks noChangeAspect="1" noChangeArrowheads="1"/>
          </p:cNvPicPr>
          <p:nvPr/>
        </p:nvPicPr>
        <p:blipFill>
          <a:blip r:embed="rId3" cstate="print"/>
          <a:srcRect/>
          <a:stretch>
            <a:fillRect/>
          </a:stretch>
        </p:blipFill>
        <p:spPr bwMode="auto">
          <a:xfrm>
            <a:off x="427628" y="506832"/>
            <a:ext cx="3829050" cy="5829301"/>
          </a:xfrm>
          <a:prstGeom prst="rect">
            <a:avLst/>
          </a:prstGeom>
          <a:noFill/>
        </p:spPr>
      </p:pic>
      <p:sp>
        <p:nvSpPr>
          <p:cNvPr id="7" name="TextBox 6"/>
          <p:cNvSpPr txBox="1"/>
          <p:nvPr/>
        </p:nvSpPr>
        <p:spPr>
          <a:xfrm>
            <a:off x="4617342" y="755702"/>
            <a:ext cx="3967438" cy="1384995"/>
          </a:xfrm>
          <a:prstGeom prst="rect">
            <a:avLst/>
          </a:prstGeom>
          <a:noFill/>
        </p:spPr>
        <p:txBody>
          <a:bodyPr wrap="square" rtlCol="0">
            <a:spAutoFit/>
          </a:bodyPr>
          <a:lstStyle/>
          <a:p>
            <a:r>
              <a:rPr lang="en-US" sz="2800" dirty="0" smtClean="0">
                <a:solidFill>
                  <a:schemeClr val="accent3">
                    <a:lumMod val="75000"/>
                  </a:schemeClr>
                </a:solidFill>
              </a:rPr>
              <a:t>The storage in </a:t>
            </a:r>
            <a:r>
              <a:rPr lang="en-US" sz="2800" dirty="0" smtClean="0">
                <a:solidFill>
                  <a:schemeClr val="accent3">
                    <a:lumMod val="75000"/>
                  </a:schemeClr>
                </a:solidFill>
              </a:rPr>
              <a:t>a smart </a:t>
            </a:r>
            <a:r>
              <a:rPr lang="en-US" sz="2800" dirty="0" smtClean="0">
                <a:solidFill>
                  <a:schemeClr val="accent3">
                    <a:lumMod val="75000"/>
                  </a:schemeClr>
                </a:solidFill>
              </a:rPr>
              <a:t>phone would cost </a:t>
            </a:r>
          </a:p>
          <a:p>
            <a:r>
              <a:rPr lang="en-US" sz="2800" dirty="0" smtClean="0">
                <a:solidFill>
                  <a:schemeClr val="accent3">
                    <a:lumMod val="75000"/>
                  </a:schemeClr>
                </a:solidFill>
              </a:rPr>
              <a:t>(in 2011 dollars)</a:t>
            </a:r>
            <a:endParaRPr lang="en-US" sz="2800" dirty="0">
              <a:solidFill>
                <a:schemeClr val="accent3">
                  <a:lumMod val="75000"/>
                </a:schemeClr>
              </a:solidFill>
            </a:endParaRPr>
          </a:p>
        </p:txBody>
      </p:sp>
      <p:sp>
        <p:nvSpPr>
          <p:cNvPr id="8" name="TextBox 7"/>
          <p:cNvSpPr txBox="1"/>
          <p:nvPr/>
        </p:nvSpPr>
        <p:spPr>
          <a:xfrm>
            <a:off x="4791154" y="2335121"/>
            <a:ext cx="3000139" cy="523220"/>
          </a:xfrm>
          <a:prstGeom prst="rect">
            <a:avLst/>
          </a:prstGeom>
          <a:noFill/>
        </p:spPr>
        <p:txBody>
          <a:bodyPr wrap="square" rtlCol="0">
            <a:spAutoFit/>
          </a:bodyPr>
          <a:lstStyle/>
          <a:p>
            <a:r>
              <a:rPr lang="en-US" sz="2800" dirty="0" smtClean="0"/>
              <a:t>$7,571 in 2001</a:t>
            </a:r>
            <a:endParaRPr lang="en-US" sz="2800" dirty="0"/>
          </a:p>
        </p:txBody>
      </p:sp>
      <p:sp>
        <p:nvSpPr>
          <p:cNvPr id="9" name="TextBox 8"/>
          <p:cNvSpPr txBox="1"/>
          <p:nvPr/>
        </p:nvSpPr>
        <p:spPr>
          <a:xfrm>
            <a:off x="4617342" y="2956582"/>
            <a:ext cx="3000139" cy="523220"/>
          </a:xfrm>
          <a:prstGeom prst="rect">
            <a:avLst/>
          </a:prstGeom>
          <a:noFill/>
        </p:spPr>
        <p:txBody>
          <a:bodyPr wrap="square" rtlCol="0">
            <a:spAutoFit/>
          </a:bodyPr>
          <a:lstStyle/>
          <a:p>
            <a:r>
              <a:rPr lang="en-US" sz="2800" dirty="0" smtClean="0"/>
              <a:t>$212,040 in 1991</a:t>
            </a:r>
            <a:endParaRPr lang="en-US" sz="2800" dirty="0"/>
          </a:p>
        </p:txBody>
      </p:sp>
      <p:sp>
        <p:nvSpPr>
          <p:cNvPr id="10" name="TextBox 9"/>
          <p:cNvSpPr txBox="1"/>
          <p:nvPr/>
        </p:nvSpPr>
        <p:spPr>
          <a:xfrm>
            <a:off x="4617342" y="3602916"/>
            <a:ext cx="3536688" cy="523220"/>
          </a:xfrm>
          <a:prstGeom prst="rect">
            <a:avLst/>
          </a:prstGeom>
          <a:noFill/>
        </p:spPr>
        <p:txBody>
          <a:bodyPr wrap="square" rtlCol="0">
            <a:spAutoFit/>
          </a:bodyPr>
          <a:lstStyle/>
          <a:p>
            <a:r>
              <a:rPr lang="en-US" sz="2800" dirty="0" smtClean="0"/>
              <a:t>$3,796,800 in 1981</a:t>
            </a:r>
            <a:endParaRPr lang="en-US" sz="2800" dirty="0"/>
          </a:p>
        </p:txBody>
      </p:sp>
      <p:sp>
        <p:nvSpPr>
          <p:cNvPr id="11" name="TextBox 10"/>
          <p:cNvSpPr txBox="1"/>
          <p:nvPr/>
        </p:nvSpPr>
        <p:spPr>
          <a:xfrm>
            <a:off x="4491392" y="4245263"/>
            <a:ext cx="3662638" cy="523220"/>
          </a:xfrm>
          <a:prstGeom prst="rect">
            <a:avLst/>
          </a:prstGeom>
          <a:noFill/>
        </p:spPr>
        <p:txBody>
          <a:bodyPr wrap="square" rtlCol="0">
            <a:spAutoFit/>
          </a:bodyPr>
          <a:lstStyle/>
          <a:p>
            <a:r>
              <a:rPr lang="en-US" sz="2800" dirty="0" smtClean="0"/>
              <a:t>$56,168,800 in 1971</a:t>
            </a:r>
            <a:endParaRPr lang="en-US" sz="2800" dirty="0"/>
          </a:p>
        </p:txBody>
      </p:sp>
      <p:sp>
        <p:nvSpPr>
          <p:cNvPr id="12" name="TextBox 11"/>
          <p:cNvSpPr txBox="1"/>
          <p:nvPr/>
        </p:nvSpPr>
        <p:spPr>
          <a:xfrm>
            <a:off x="4391891" y="4859167"/>
            <a:ext cx="4192889" cy="523220"/>
          </a:xfrm>
          <a:prstGeom prst="rect">
            <a:avLst/>
          </a:prstGeom>
          <a:noFill/>
        </p:spPr>
        <p:txBody>
          <a:bodyPr wrap="square" rtlCol="0">
            <a:spAutoFit/>
          </a:bodyPr>
          <a:lstStyle/>
          <a:p>
            <a:r>
              <a:rPr lang="en-US" sz="2800" dirty="0" smtClean="0"/>
              <a:t>$1,233,179,000 in 1961</a:t>
            </a:r>
            <a:endParaRPr lang="en-US" sz="2800" dirty="0"/>
          </a:p>
        </p:txBody>
      </p:sp>
    </p:spTree>
    <p:extLst>
      <p:ext uri="{BB962C8B-B14F-4D97-AF65-F5344CB8AC3E}">
        <p14:creationId xmlns:p14="http://schemas.microsoft.com/office/powerpoint/2010/main" val="312666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5000"/>
                            </p:stCondLst>
                            <p:childTnLst>
                              <p:par>
                                <p:cTn id="21" presetID="10" presetClass="entr" presetSubtype="0" fill="hold" grpId="0" nodeType="after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Integration – Raster Output</a:t>
            </a:r>
            <a:endParaRPr lang="en-US" sz="3200" dirty="0"/>
          </a:p>
        </p:txBody>
      </p:sp>
      <p:sp>
        <p:nvSpPr>
          <p:cNvPr id="3" name="Content Placeholder 2"/>
          <p:cNvSpPr>
            <a:spLocks noGrp="1"/>
          </p:cNvSpPr>
          <p:nvPr>
            <p:ph sz="quarter" idx="1"/>
          </p:nvPr>
        </p:nvSpPr>
        <p:spPr>
          <a:xfrm>
            <a:off x="301752" y="4056184"/>
            <a:ext cx="3020568" cy="2042863"/>
          </a:xfrm>
        </p:spPr>
        <p:txBody>
          <a:bodyPr/>
          <a:lstStyle/>
          <a:p>
            <a:pPr>
              <a:buNone/>
            </a:pPr>
            <a:r>
              <a:rPr lang="en-US" sz="2400" dirty="0" smtClean="0"/>
              <a:t>	Raster format compatible with environmental models</a:t>
            </a:r>
            <a:endParaRPr lang="en-US" sz="2400" dirty="0"/>
          </a:p>
        </p:txBody>
      </p:sp>
      <p:pic>
        <p:nvPicPr>
          <p:cNvPr id="6"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649363" y="3355848"/>
            <a:ext cx="5160587" cy="309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LightScreen trans="50000" gridSize="1"/>
                    </a14:imgEffect>
                  </a14:imgLayer>
                </a14:imgProps>
              </a:ext>
              <a:ext uri="{28A0092B-C50C-407E-A947-70E740481C1C}">
                <a14:useLocalDpi xmlns:a14="http://schemas.microsoft.com/office/drawing/2010/main" val="0"/>
              </a:ext>
            </a:extLst>
          </a:blip>
          <a:srcRect/>
          <a:stretch/>
        </p:blipFill>
        <p:spPr bwMode="auto">
          <a:xfrm>
            <a:off x="3656983" y="3355848"/>
            <a:ext cx="5160587" cy="309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4361" y="1399032"/>
            <a:ext cx="7784530" cy="830997"/>
          </a:xfrm>
          <a:prstGeom prst="rect">
            <a:avLst/>
          </a:prstGeom>
          <a:noFill/>
        </p:spPr>
        <p:txBody>
          <a:bodyPr wrap="square" rtlCol="0">
            <a:spAutoFit/>
          </a:bodyPr>
          <a:lstStyle/>
          <a:p>
            <a:r>
              <a:rPr lang="en-US" sz="2400" dirty="0">
                <a:solidFill>
                  <a:schemeClr val="tx2"/>
                </a:solidFill>
                <a:latin typeface="+mn-lt"/>
              </a:rPr>
              <a:t>Gridded data with characteristics of population and </a:t>
            </a:r>
            <a:r>
              <a:rPr lang="en-US" sz="2400" dirty="0" smtClean="0">
                <a:solidFill>
                  <a:schemeClr val="tx2"/>
                </a:solidFill>
                <a:latin typeface="+mn-lt"/>
              </a:rPr>
              <a:t>environment</a:t>
            </a:r>
            <a:endParaRPr lang="en-US" sz="2400" dirty="0">
              <a:solidFill>
                <a:schemeClr val="tx2"/>
              </a:solidFill>
              <a:latin typeface="+mn-lt"/>
            </a:endParaRPr>
          </a:p>
        </p:txBody>
      </p:sp>
    </p:spTree>
    <p:extLst>
      <p:ext uri="{BB962C8B-B14F-4D97-AF65-F5344CB8AC3E}">
        <p14:creationId xmlns:p14="http://schemas.microsoft.com/office/powerpoint/2010/main" val="418139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Access System</a:t>
            </a:r>
            <a:endParaRPr lang="en-US" dirty="0"/>
          </a:p>
        </p:txBody>
      </p:sp>
      <p:sp>
        <p:nvSpPr>
          <p:cNvPr id="5" name="TextBox 4"/>
          <p:cNvSpPr txBox="1"/>
          <p:nvPr/>
        </p:nvSpPr>
        <p:spPr>
          <a:xfrm>
            <a:off x="853440" y="1379220"/>
            <a:ext cx="4663456" cy="523220"/>
          </a:xfrm>
          <a:prstGeom prst="rect">
            <a:avLst/>
          </a:prstGeom>
          <a:noFill/>
        </p:spPr>
        <p:txBody>
          <a:bodyPr wrap="none" rtlCol="0">
            <a:spAutoFit/>
          </a:bodyPr>
          <a:lstStyle/>
          <a:p>
            <a:r>
              <a:rPr lang="en-US" sz="2800" dirty="0" smtClean="0"/>
              <a:t>Browse and select variables</a:t>
            </a:r>
            <a:endParaRPr lang="en-US" sz="2800" dirty="0"/>
          </a:p>
        </p:txBody>
      </p:sp>
      <p:pic>
        <p:nvPicPr>
          <p:cNvPr id="251908" name="Picture 4" descr="Image:V2 area 1.2 area gen pop.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96925" y="2092940"/>
            <a:ext cx="7620000" cy="3670310"/>
          </a:xfrm>
          <a:prstGeom prst="rect">
            <a:avLst/>
          </a:prstGeom>
          <a:noFill/>
          <a:extLst>
            <a:ext uri="{909E8E84-426E-40DD-AFC4-6F175D3DCCD1}">
              <a14:hiddenFill xmlns:a14="http://schemas.microsoft.com/office/drawing/2010/main">
                <a:solidFill>
                  <a:srgbClr val="FFFFFF"/>
                </a:solidFill>
              </a14:hiddenFill>
            </a:ext>
          </a:extLst>
        </p:spPr>
      </p:pic>
      <p:pic>
        <p:nvPicPr>
          <p:cNvPr id="251910" name="Picture 6" descr="Image:V2 area 1.3 area var total pop.pn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77085" y="1931655"/>
            <a:ext cx="5059680" cy="462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46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9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Access System</a:t>
            </a:r>
            <a:endParaRPr lang="en-US" dirty="0"/>
          </a:p>
        </p:txBody>
      </p:sp>
      <p:pic>
        <p:nvPicPr>
          <p:cNvPr id="2519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23900" y="2353315"/>
            <a:ext cx="7620000" cy="352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53440" y="1379220"/>
            <a:ext cx="4663456" cy="523220"/>
          </a:xfrm>
          <a:prstGeom prst="rect">
            <a:avLst/>
          </a:prstGeom>
          <a:noFill/>
        </p:spPr>
        <p:txBody>
          <a:bodyPr wrap="none" rtlCol="0">
            <a:spAutoFit/>
          </a:bodyPr>
          <a:lstStyle/>
          <a:p>
            <a:r>
              <a:rPr lang="en-US" sz="2800" dirty="0" smtClean="0"/>
              <a:t>Browse and select variables</a:t>
            </a:r>
            <a:endParaRPr lang="en-US" sz="2800" dirty="0"/>
          </a:p>
        </p:txBody>
      </p:sp>
    </p:spTree>
    <p:extLst>
      <p:ext uri="{BB962C8B-B14F-4D97-AF65-F5344CB8AC3E}">
        <p14:creationId xmlns:p14="http://schemas.microsoft.com/office/powerpoint/2010/main" val="688240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Access System</a:t>
            </a:r>
            <a:endParaRPr lang="en-US" dirty="0"/>
          </a:p>
        </p:txBody>
      </p:sp>
      <p:pic>
        <p:nvPicPr>
          <p:cNvPr id="252930" name="Picture 2" descr="Image:V2 area 5.0 select data output.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19455" y="2255519"/>
            <a:ext cx="7620000" cy="40233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3440" y="1379220"/>
            <a:ext cx="3643946" cy="523220"/>
          </a:xfrm>
          <a:prstGeom prst="rect">
            <a:avLst/>
          </a:prstGeom>
          <a:noFill/>
        </p:spPr>
        <p:txBody>
          <a:bodyPr wrap="none" rtlCol="0">
            <a:spAutoFit/>
          </a:bodyPr>
          <a:lstStyle/>
          <a:p>
            <a:r>
              <a:rPr lang="en-US" sz="2800" dirty="0" smtClean="0"/>
              <a:t>Choose output format</a:t>
            </a:r>
            <a:endParaRPr lang="en-US" sz="2800" dirty="0"/>
          </a:p>
        </p:txBody>
      </p:sp>
    </p:spTree>
    <p:extLst>
      <p:ext uri="{BB962C8B-B14F-4D97-AF65-F5344CB8AC3E}">
        <p14:creationId xmlns:p14="http://schemas.microsoft.com/office/powerpoint/2010/main" val="3891198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Access System</a:t>
            </a:r>
            <a:endParaRPr lang="en-US" dirty="0"/>
          </a:p>
        </p:txBody>
      </p:sp>
      <p:sp>
        <p:nvSpPr>
          <p:cNvPr id="5" name="TextBox 4"/>
          <p:cNvSpPr txBox="1"/>
          <p:nvPr/>
        </p:nvSpPr>
        <p:spPr>
          <a:xfrm>
            <a:off x="853440" y="1379220"/>
            <a:ext cx="3643946" cy="523220"/>
          </a:xfrm>
          <a:prstGeom prst="rect">
            <a:avLst/>
          </a:prstGeom>
          <a:noFill/>
        </p:spPr>
        <p:txBody>
          <a:bodyPr wrap="none" rtlCol="0">
            <a:spAutoFit/>
          </a:bodyPr>
          <a:lstStyle/>
          <a:p>
            <a:r>
              <a:rPr lang="en-US" sz="2800" dirty="0" smtClean="0"/>
              <a:t>Choose output format</a:t>
            </a:r>
            <a:endParaRPr lang="en-US" sz="2800" dirty="0"/>
          </a:p>
        </p:txBody>
      </p:sp>
      <p:pic>
        <p:nvPicPr>
          <p:cNvPr id="8" name="Picture 4" descr="Image:V2 area 1.8 add var levels.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278379" y="2062172"/>
            <a:ext cx="4803775" cy="4404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0408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Access System</a:t>
            </a:r>
            <a:endParaRPr lang="en-US" dirty="0"/>
          </a:p>
        </p:txBody>
      </p:sp>
      <p:pic>
        <p:nvPicPr>
          <p:cNvPr id="253954" name="Picture 2" descr="Image:V2 area 7.0 select raster operations.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72795" y="2042160"/>
            <a:ext cx="7620000" cy="43738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3440" y="1379220"/>
            <a:ext cx="5642891" cy="523220"/>
          </a:xfrm>
          <a:prstGeom prst="rect">
            <a:avLst/>
          </a:prstGeom>
          <a:noFill/>
        </p:spPr>
        <p:txBody>
          <a:bodyPr wrap="none" rtlCol="0">
            <a:spAutoFit/>
          </a:bodyPr>
          <a:lstStyle/>
          <a:p>
            <a:r>
              <a:rPr lang="en-US" sz="2800" dirty="0" smtClean="0"/>
              <a:t>Select data transformation options</a:t>
            </a:r>
            <a:endParaRPr lang="en-US" sz="2800" dirty="0"/>
          </a:p>
        </p:txBody>
      </p:sp>
    </p:spTree>
    <p:extLst>
      <p:ext uri="{BB962C8B-B14F-4D97-AF65-F5344CB8AC3E}">
        <p14:creationId xmlns:p14="http://schemas.microsoft.com/office/powerpoint/2010/main" val="1273466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TerraPop Prototype</a:t>
            </a:r>
            <a:endParaRPr lang="en-US" sz="3200" dirty="0"/>
          </a:p>
        </p:txBody>
      </p:sp>
      <p:sp>
        <p:nvSpPr>
          <p:cNvPr id="3" name="Content Placeholder 2"/>
          <p:cNvSpPr>
            <a:spLocks noGrp="1"/>
          </p:cNvSpPr>
          <p:nvPr>
            <p:ph sz="quarter" idx="1"/>
          </p:nvPr>
        </p:nvSpPr>
        <p:spPr>
          <a:xfrm>
            <a:off x="587830" y="1438836"/>
            <a:ext cx="8217842" cy="4660212"/>
          </a:xfrm>
        </p:spPr>
        <p:txBody>
          <a:bodyPr/>
          <a:lstStyle/>
          <a:p>
            <a:pPr>
              <a:spcBef>
                <a:spcPts val="1800"/>
              </a:spcBef>
            </a:pPr>
            <a:r>
              <a:rPr lang="en-US" sz="2400" dirty="0" smtClean="0"/>
              <a:t>Data to be included</a:t>
            </a:r>
          </a:p>
          <a:p>
            <a:pPr lvl="1">
              <a:spcBef>
                <a:spcPts val="0"/>
              </a:spcBef>
            </a:pPr>
            <a:r>
              <a:rPr lang="en-US" sz="2000" dirty="0" smtClean="0"/>
              <a:t>Population microdata for Brazil (1960-2000) and Malawi (1998 &amp; 2008)</a:t>
            </a:r>
          </a:p>
          <a:p>
            <a:pPr lvl="1">
              <a:spcBef>
                <a:spcPts val="0"/>
              </a:spcBef>
            </a:pPr>
            <a:r>
              <a:rPr lang="en-US" sz="2000" dirty="0" smtClean="0"/>
              <a:t>Aggregate population data at first and second administrative levels for Brazil and Malawi</a:t>
            </a:r>
          </a:p>
          <a:p>
            <a:pPr lvl="1">
              <a:spcBef>
                <a:spcPts val="0"/>
              </a:spcBef>
            </a:pPr>
            <a:r>
              <a:rPr lang="en-US" sz="2000" dirty="0" smtClean="0"/>
              <a:t>Land cover, agricultural land use, and climate data</a:t>
            </a:r>
          </a:p>
          <a:p>
            <a:pPr>
              <a:spcBef>
                <a:spcPts val="1800"/>
              </a:spcBef>
            </a:pPr>
            <a:r>
              <a:rPr lang="en-US" sz="2400" dirty="0" smtClean="0"/>
              <a:t>Timeline</a:t>
            </a:r>
          </a:p>
          <a:p>
            <a:pPr lvl="1">
              <a:spcBef>
                <a:spcPts val="0"/>
              </a:spcBef>
            </a:pPr>
            <a:r>
              <a:rPr lang="en-US" sz="2000" dirty="0" smtClean="0"/>
              <a:t>Available for beta testing: May 2013</a:t>
            </a:r>
          </a:p>
          <a:p>
            <a:pPr lvl="1">
              <a:spcBef>
                <a:spcPts val="0"/>
              </a:spcBef>
            </a:pPr>
            <a:r>
              <a:rPr lang="en-US" sz="2000" dirty="0" smtClean="0"/>
              <a:t>Initial public version available by the end of 2013</a:t>
            </a:r>
          </a:p>
        </p:txBody>
      </p:sp>
    </p:spTree>
    <p:extLst>
      <p:ext uri="{BB962C8B-B14F-4D97-AF65-F5344CB8AC3E}">
        <p14:creationId xmlns:p14="http://schemas.microsoft.com/office/powerpoint/2010/main" val="919741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https://mail.google.com/mail/?ui=2&amp;ik=08b0ec1e13&amp;view=att&amp;th=12667892b1ca745e&amp;attid=0.2&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logo cmy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1920" y="416560"/>
            <a:ext cx="6324600" cy="1918117"/>
          </a:xfrm>
          <a:prstGeom prst="rect">
            <a:avLst/>
          </a:prstGeom>
        </p:spPr>
      </p:pic>
      <p:sp>
        <p:nvSpPr>
          <p:cNvPr id="4" name="Rectangle 3"/>
          <p:cNvSpPr/>
          <p:nvPr/>
        </p:nvSpPr>
        <p:spPr>
          <a:xfrm>
            <a:off x="155575" y="3027679"/>
            <a:ext cx="8836025" cy="584775"/>
          </a:xfrm>
          <a:prstGeom prst="rect">
            <a:avLst/>
          </a:prstGeom>
        </p:spPr>
        <p:txBody>
          <a:bodyPr wrap="square">
            <a:spAutoFit/>
          </a:bodyPr>
          <a:lstStyle/>
          <a:p>
            <a:pPr marL="514350" indent="-514350" algn="ctr"/>
            <a:r>
              <a:rPr lang="en-US" sz="3200" b="1" dirty="0" smtClean="0">
                <a:solidFill>
                  <a:schemeClr val="tx2"/>
                </a:solidFill>
              </a:rPr>
              <a:t>3. Education and Outreach</a:t>
            </a:r>
          </a:p>
        </p:txBody>
      </p:sp>
      <p:sp>
        <p:nvSpPr>
          <p:cNvPr id="8" name="Rectangle 7"/>
          <p:cNvSpPr/>
          <p:nvPr/>
        </p:nvSpPr>
        <p:spPr>
          <a:xfrm>
            <a:off x="2286000" y="3586480"/>
            <a:ext cx="4572000" cy="830997"/>
          </a:xfrm>
          <a:prstGeom prst="rect">
            <a:avLst/>
          </a:prstGeom>
        </p:spPr>
        <p:txBody>
          <a:bodyPr wrap="square">
            <a:spAutoFit/>
          </a:bodyPr>
          <a:lstStyle/>
          <a:p>
            <a:pPr marL="0" lvl="1" indent="0" algn="ctr">
              <a:spcAft>
                <a:spcPts val="600"/>
              </a:spcAft>
              <a:buNone/>
            </a:pPr>
            <a:r>
              <a:rPr lang="en-US" sz="2400" dirty="0" smtClean="0"/>
              <a:t>Engage the scientific community and the public</a:t>
            </a:r>
          </a:p>
        </p:txBody>
      </p:sp>
      <p:sp>
        <p:nvSpPr>
          <p:cNvPr id="9" name="TextBox 8"/>
          <p:cNvSpPr txBox="1"/>
          <p:nvPr/>
        </p:nvSpPr>
        <p:spPr>
          <a:xfrm>
            <a:off x="3281680" y="1778000"/>
            <a:ext cx="4196080"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437376"/>
            <a:ext cx="8534400" cy="1228138"/>
          </a:xfrm>
        </p:spPr>
        <p:txBody>
          <a:bodyPr/>
          <a:lstStyle/>
          <a:p>
            <a:r>
              <a:rPr lang="en-US" sz="3200" dirty="0" smtClean="0">
                <a:latin typeface="Arial" pitchFamily="34" charset="0"/>
                <a:cs typeface="Arial" pitchFamily="34" charset="0"/>
              </a:rPr>
              <a:t>Education and Outreach </a:t>
            </a:r>
            <a:br>
              <a:rPr lang="en-US" sz="3200" dirty="0" smtClean="0">
                <a:latin typeface="Arial" pitchFamily="34" charset="0"/>
                <a:cs typeface="Arial" pitchFamily="34" charset="0"/>
              </a:rPr>
            </a:br>
            <a:r>
              <a:rPr lang="en-US" sz="3200" dirty="0" smtClean="0">
                <a:latin typeface="Arial" pitchFamily="34" charset="0"/>
                <a:cs typeface="Arial" pitchFamily="34" charset="0"/>
              </a:rPr>
              <a:t>for the Research Community</a:t>
            </a:r>
            <a:endParaRPr lang="en-US" sz="3200" dirty="0">
              <a:latin typeface="Arial" pitchFamily="34" charset="0"/>
              <a:cs typeface="Arial" pitchFamily="34" charset="0"/>
            </a:endParaRPr>
          </a:p>
        </p:txBody>
      </p:sp>
      <p:sp>
        <p:nvSpPr>
          <p:cNvPr id="17410" name="Content Placeholder 2"/>
          <p:cNvSpPr>
            <a:spLocks noGrp="1"/>
          </p:cNvSpPr>
          <p:nvPr>
            <p:ph sz="quarter" idx="1"/>
          </p:nvPr>
        </p:nvSpPr>
        <p:spPr>
          <a:xfrm>
            <a:off x="1273629" y="2272936"/>
            <a:ext cx="6931478" cy="3826111"/>
          </a:xfrm>
        </p:spPr>
        <p:txBody>
          <a:bodyPr/>
          <a:lstStyle/>
          <a:p>
            <a:pPr>
              <a:spcAft>
                <a:spcPts val="600"/>
              </a:spcAft>
            </a:pPr>
            <a:r>
              <a:rPr lang="en-US" sz="2400" dirty="0" smtClean="0">
                <a:solidFill>
                  <a:schemeClr val="tx2"/>
                </a:solidFill>
                <a:latin typeface="Arial" pitchFamily="34" charset="0"/>
                <a:cs typeface="Arial" pitchFamily="34" charset="0"/>
              </a:rPr>
              <a:t>Curriculum of web-based training</a:t>
            </a:r>
          </a:p>
          <a:p>
            <a:pPr>
              <a:spcAft>
                <a:spcPts val="600"/>
              </a:spcAft>
            </a:pPr>
            <a:r>
              <a:rPr lang="en-US" sz="2400" dirty="0" smtClean="0">
                <a:solidFill>
                  <a:schemeClr val="tx2"/>
                </a:solidFill>
                <a:latin typeface="Arial" pitchFamily="34" charset="0"/>
                <a:cs typeface="Arial" pitchFamily="34" charset="0"/>
              </a:rPr>
              <a:t>Workshops at conferences</a:t>
            </a:r>
          </a:p>
          <a:p>
            <a:pPr>
              <a:spcAft>
                <a:spcPts val="600"/>
              </a:spcAft>
            </a:pPr>
            <a:r>
              <a:rPr lang="en-US" sz="2400" dirty="0" smtClean="0">
                <a:solidFill>
                  <a:schemeClr val="tx2"/>
                </a:solidFill>
                <a:latin typeface="Arial" pitchFamily="34" charset="0"/>
                <a:cs typeface="Arial" pitchFamily="34" charset="0"/>
              </a:rPr>
              <a:t>User support</a:t>
            </a:r>
          </a:p>
          <a:p>
            <a:pPr>
              <a:spcAft>
                <a:spcPts val="600"/>
              </a:spcAft>
            </a:pPr>
            <a:r>
              <a:rPr lang="en-US" sz="2400" dirty="0" smtClean="0">
                <a:solidFill>
                  <a:schemeClr val="tx2"/>
                </a:solidFill>
                <a:latin typeface="Arial" pitchFamily="34" charset="0"/>
                <a:cs typeface="Arial" pitchFamily="34" charset="0"/>
              </a:rPr>
              <a:t>Community tools to promote user engagement</a:t>
            </a:r>
            <a:endParaRPr lang="en-US" dirty="0" smtClean="0">
              <a:solidFill>
                <a:schemeClr val="tx2"/>
              </a:solidFill>
            </a:endParaRPr>
          </a:p>
          <a:p>
            <a:endParaRPr lang="en-US" dirty="0" smtClean="0"/>
          </a:p>
        </p:txBody>
      </p:sp>
    </p:spTree>
    <p:extLst>
      <p:ext uri="{BB962C8B-B14F-4D97-AF65-F5344CB8AC3E}">
        <p14:creationId xmlns:p14="http://schemas.microsoft.com/office/powerpoint/2010/main" val="1303574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pitchFamily="34" charset="0"/>
                <a:cs typeface="Arial" pitchFamily="34" charset="0"/>
              </a:rPr>
              <a:t>Public Education and Outreach</a:t>
            </a:r>
            <a:endParaRPr lang="en-US" dirty="0"/>
          </a:p>
        </p:txBody>
      </p:sp>
      <p:sp>
        <p:nvSpPr>
          <p:cNvPr id="25602" name="Content Placeholder 2"/>
          <p:cNvSpPr>
            <a:spLocks noGrp="1"/>
          </p:cNvSpPr>
          <p:nvPr>
            <p:ph sz="quarter" idx="1"/>
          </p:nvPr>
        </p:nvSpPr>
        <p:spPr>
          <a:xfrm>
            <a:off x="1209040" y="1527048"/>
            <a:ext cx="7596632" cy="4572000"/>
          </a:xfrm>
        </p:spPr>
        <p:txBody>
          <a:bodyPr/>
          <a:lstStyle/>
          <a:p>
            <a:r>
              <a:rPr lang="en-US" sz="2400" dirty="0" smtClean="0">
                <a:latin typeface="Arial" pitchFamily="34" charset="0"/>
                <a:cs typeface="Arial" pitchFamily="34" charset="0"/>
              </a:rPr>
              <a:t>Partner with educational software developers</a:t>
            </a:r>
          </a:p>
          <a:p>
            <a:pPr lvl="1"/>
            <a:r>
              <a:rPr lang="en-US" sz="2400" dirty="0" smtClean="0">
                <a:latin typeface="Arial" pitchFamily="34" charset="0"/>
                <a:cs typeface="Arial" pitchFamily="34" charset="0"/>
              </a:rPr>
              <a:t>Fathom</a:t>
            </a:r>
          </a:p>
          <a:p>
            <a:r>
              <a:rPr lang="en-US" sz="2400" dirty="0" smtClean="0">
                <a:latin typeface="Arial" pitchFamily="34" charset="0"/>
                <a:cs typeface="Arial" pitchFamily="34" charset="0"/>
              </a:rPr>
              <a:t>Integration with museum programs</a:t>
            </a:r>
          </a:p>
          <a:p>
            <a:pPr lvl="1"/>
            <a:r>
              <a:rPr lang="en-US" sz="2400" dirty="0" smtClean="0">
                <a:latin typeface="Arial" pitchFamily="34" charset="0"/>
                <a:cs typeface="Arial" pitchFamily="34" charset="0"/>
              </a:rPr>
              <a:t>Science on a Sphere</a:t>
            </a:r>
          </a:p>
          <a:p>
            <a:endParaRPr lang="en-US" dirty="0" smtClean="0"/>
          </a:p>
          <a:p>
            <a:endParaRPr lang="en-US" dirty="0" smtClean="0"/>
          </a:p>
        </p:txBody>
      </p:sp>
      <p:pic>
        <p:nvPicPr>
          <p:cNvPr id="25603"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861097" y="3163220"/>
            <a:ext cx="3984432" cy="2609803"/>
          </a:xfrm>
          <a:prstGeom prst="rect">
            <a:avLst/>
          </a:prstGeom>
          <a:ln w="19050">
            <a:solidFill>
              <a:schemeClr val="accent3">
                <a:lumMod val="60000"/>
                <a:lumOff val="40000"/>
              </a:schemeClr>
            </a:solidFill>
          </a:ln>
        </p:spPr>
      </p:pic>
      <p:pic>
        <p:nvPicPr>
          <p:cNvPr id="5124" name="Picture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598779" y="4303705"/>
            <a:ext cx="3169164" cy="2376874"/>
          </a:xfrm>
          <a:prstGeom prst="rect">
            <a:avLst/>
          </a:prstGeom>
          <a:noFill/>
          <a:ln w="9525">
            <a:noFill/>
            <a:miter lim="800000"/>
            <a:headEnd/>
            <a:tailEnd/>
          </a:ln>
        </p:spPr>
      </p:pic>
      <p:pic>
        <p:nvPicPr>
          <p:cNvPr id="5122"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l="9403" r="9105"/>
          <a:stretch>
            <a:fillRect/>
          </a:stretch>
        </p:blipFill>
        <p:spPr bwMode="auto">
          <a:xfrm>
            <a:off x="298950" y="3609728"/>
            <a:ext cx="1815599" cy="2227933"/>
          </a:xfrm>
          <a:prstGeom prst="rect">
            <a:avLst/>
          </a:prstGeom>
          <a:noFill/>
          <a:ln w="9525">
            <a:noFill/>
            <a:miter lim="800000"/>
            <a:headEnd/>
            <a:tailEnd/>
          </a:ln>
        </p:spPr>
      </p:pic>
    </p:spTree>
    <p:extLst>
      <p:ext uri="{BB962C8B-B14F-4D97-AF65-F5344CB8AC3E}">
        <p14:creationId xmlns:p14="http://schemas.microsoft.com/office/powerpoint/2010/main" val="433102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Explosion of Scientific Data</a:t>
            </a:r>
            <a:endParaRPr lang="en-US" sz="3200" dirty="0"/>
          </a:p>
        </p:txBody>
      </p:sp>
      <p:sp>
        <p:nvSpPr>
          <p:cNvPr id="3" name="Content Placeholder 2"/>
          <p:cNvSpPr>
            <a:spLocks noGrp="1"/>
          </p:cNvSpPr>
          <p:nvPr>
            <p:ph sz="quarter" idx="1"/>
          </p:nvPr>
        </p:nvSpPr>
        <p:spPr>
          <a:xfrm>
            <a:off x="432262" y="1661160"/>
            <a:ext cx="8373410" cy="4437888"/>
          </a:xfrm>
        </p:spPr>
        <p:txBody>
          <a:bodyPr/>
          <a:lstStyle/>
          <a:p>
            <a:pPr>
              <a:buNone/>
            </a:pPr>
            <a:r>
              <a:rPr lang="en-US" sz="2400" i="1" dirty="0" smtClean="0"/>
              <a:t>   Because of the massive decline in the cost of data collection, storage, and analysis, the quantity of scientific data being collected is growing at an extraordinary pace</a:t>
            </a:r>
          </a:p>
          <a:p>
            <a:pPr>
              <a:buNone/>
            </a:pPr>
            <a:endParaRPr lang="en-US" sz="2400" dirty="0" smtClean="0"/>
          </a:p>
          <a:p>
            <a:pPr lvl="1"/>
            <a:r>
              <a:rPr lang="en-US" sz="2400" dirty="0" smtClean="0"/>
              <a:t>New opportunities for analysis</a:t>
            </a:r>
          </a:p>
          <a:p>
            <a:pPr lvl="1"/>
            <a:r>
              <a:rPr lang="en-US" sz="2400" dirty="0" smtClean="0"/>
              <a:t>New methods are being applied</a:t>
            </a:r>
          </a:p>
          <a:p>
            <a:pPr lvl="1"/>
            <a:r>
              <a:rPr lang="en-US" sz="2400" dirty="0" smtClean="0"/>
              <a:t>Marked acceleration in the pace of discovery</a:t>
            </a:r>
          </a:p>
        </p:txBody>
      </p:sp>
    </p:spTree>
    <p:extLst>
      <p:ext uri="{BB962C8B-B14F-4D97-AF65-F5344CB8AC3E}">
        <p14:creationId xmlns:p14="http://schemas.microsoft.com/office/powerpoint/2010/main" val="12934388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https://mail.google.com/mail/?ui=2&amp;ik=08b0ec1e13&amp;view=att&amp;th=12667892b1ca745e&amp;attid=0.2&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logo cmy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1920" y="416560"/>
            <a:ext cx="6324600" cy="1918117"/>
          </a:xfrm>
          <a:prstGeom prst="rect">
            <a:avLst/>
          </a:prstGeom>
        </p:spPr>
      </p:pic>
      <p:sp>
        <p:nvSpPr>
          <p:cNvPr id="4" name="Rectangle 3"/>
          <p:cNvSpPr/>
          <p:nvPr/>
        </p:nvSpPr>
        <p:spPr>
          <a:xfrm>
            <a:off x="155575" y="3027679"/>
            <a:ext cx="8836025" cy="584775"/>
          </a:xfrm>
          <a:prstGeom prst="rect">
            <a:avLst/>
          </a:prstGeom>
        </p:spPr>
        <p:txBody>
          <a:bodyPr wrap="square">
            <a:spAutoFit/>
          </a:bodyPr>
          <a:lstStyle/>
          <a:p>
            <a:pPr marL="514350" indent="-514350" algn="ctr"/>
            <a:r>
              <a:rPr lang="en-US" sz="3200" b="1" dirty="0" smtClean="0">
                <a:solidFill>
                  <a:schemeClr val="tx2"/>
                </a:solidFill>
              </a:rPr>
              <a:t>4. Organizational Development</a:t>
            </a:r>
          </a:p>
        </p:txBody>
      </p:sp>
      <p:sp>
        <p:nvSpPr>
          <p:cNvPr id="8" name="Rectangle 7"/>
          <p:cNvSpPr/>
          <p:nvPr/>
        </p:nvSpPr>
        <p:spPr>
          <a:xfrm>
            <a:off x="2286000" y="3586480"/>
            <a:ext cx="4572000" cy="1200329"/>
          </a:xfrm>
          <a:prstGeom prst="rect">
            <a:avLst/>
          </a:prstGeom>
        </p:spPr>
        <p:txBody>
          <a:bodyPr wrap="square">
            <a:spAutoFit/>
          </a:bodyPr>
          <a:lstStyle/>
          <a:p>
            <a:pPr marL="0" lvl="1" indent="0" algn="ctr">
              <a:spcAft>
                <a:spcPts val="600"/>
              </a:spcAft>
              <a:buNone/>
            </a:pPr>
            <a:r>
              <a:rPr lang="en-US" sz="2400" dirty="0" smtClean="0"/>
              <a:t>Develop structures to ensure long-run financial and technical sustainability.</a:t>
            </a:r>
          </a:p>
        </p:txBody>
      </p:sp>
      <p:sp>
        <p:nvSpPr>
          <p:cNvPr id="9" name="TextBox 8"/>
          <p:cNvSpPr txBox="1"/>
          <p:nvPr/>
        </p:nvSpPr>
        <p:spPr>
          <a:xfrm>
            <a:off x="3281680" y="1778000"/>
            <a:ext cx="4196080"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Sustainability</a:t>
            </a:r>
            <a:endParaRPr lang="en-US" sz="3200" dirty="0"/>
          </a:p>
        </p:txBody>
      </p:sp>
      <p:sp>
        <p:nvSpPr>
          <p:cNvPr id="3" name="Content Placeholder 2"/>
          <p:cNvSpPr>
            <a:spLocks noGrp="1"/>
          </p:cNvSpPr>
          <p:nvPr>
            <p:ph sz="quarter" idx="1"/>
          </p:nvPr>
        </p:nvSpPr>
        <p:spPr>
          <a:xfrm>
            <a:off x="528320" y="1527048"/>
            <a:ext cx="8277352" cy="4848700"/>
          </a:xfrm>
        </p:spPr>
        <p:txBody>
          <a:bodyPr/>
          <a:lstStyle/>
          <a:p>
            <a:pPr>
              <a:spcAft>
                <a:spcPts val="600"/>
              </a:spcAft>
              <a:buNone/>
            </a:pPr>
            <a:r>
              <a:rPr lang="en-US" sz="2800" dirty="0" smtClean="0"/>
              <a:t>	</a:t>
            </a:r>
            <a:r>
              <a:rPr lang="en-US" sz="2400" dirty="0" smtClean="0"/>
              <a:t>Create a sustainable organization that can guarantee preservation and access over multiple decades</a:t>
            </a:r>
          </a:p>
          <a:p>
            <a:pPr>
              <a:spcAft>
                <a:spcPts val="600"/>
              </a:spcAft>
              <a:buNone/>
            </a:pPr>
            <a:endParaRPr lang="en-US" sz="2400" dirty="0" smtClean="0"/>
          </a:p>
          <a:p>
            <a:pPr lvl="1">
              <a:spcAft>
                <a:spcPts val="600"/>
              </a:spcAft>
              <a:buFont typeface="Wingdings" pitchFamily="2" charset="2"/>
              <a:buChar char="§"/>
            </a:pPr>
            <a:r>
              <a:rPr lang="en-US" dirty="0" smtClean="0"/>
              <a:t>Organizational sustainability</a:t>
            </a:r>
          </a:p>
          <a:p>
            <a:pPr lvl="1">
              <a:spcAft>
                <a:spcPts val="600"/>
              </a:spcAft>
              <a:buFont typeface="Wingdings" pitchFamily="2" charset="2"/>
              <a:buChar char="§"/>
            </a:pPr>
            <a:r>
              <a:rPr lang="en-US" dirty="0" smtClean="0"/>
              <a:t>Financial sustainability</a:t>
            </a:r>
          </a:p>
          <a:p>
            <a:pPr lvl="1">
              <a:spcAft>
                <a:spcPts val="600"/>
              </a:spcAft>
              <a:buFont typeface="Wingdings" pitchFamily="2" charset="2"/>
              <a:buChar char="§"/>
            </a:pPr>
            <a:r>
              <a:rPr lang="en-US" dirty="0" smtClean="0"/>
              <a:t>Technological sustainability</a:t>
            </a:r>
          </a:p>
          <a:p>
            <a:pPr lvl="1"/>
            <a:endParaRPr lang="en-US" sz="2000" dirty="0" smtClean="0"/>
          </a:p>
          <a:p>
            <a:endParaRPr lang="en-US" dirty="0"/>
          </a:p>
        </p:txBody>
      </p:sp>
    </p:spTree>
    <p:extLst>
      <p:ext uri="{BB962C8B-B14F-4D97-AF65-F5344CB8AC3E}">
        <p14:creationId xmlns:p14="http://schemas.microsoft.com/office/powerpoint/2010/main" val="277691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2971800" y="2349500"/>
            <a:ext cx="15240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Population</a:t>
            </a:r>
            <a:endParaRPr lang="en-US" dirty="0"/>
          </a:p>
        </p:txBody>
      </p:sp>
      <p:sp>
        <p:nvSpPr>
          <p:cNvPr id="22" name="Rounded Rectangle 21"/>
          <p:cNvSpPr/>
          <p:nvPr/>
        </p:nvSpPr>
        <p:spPr>
          <a:xfrm>
            <a:off x="4648200" y="2349500"/>
            <a:ext cx="15240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Climate</a:t>
            </a:r>
            <a:endParaRPr lang="en-US" dirty="0"/>
          </a:p>
        </p:txBody>
      </p:sp>
      <p:sp>
        <p:nvSpPr>
          <p:cNvPr id="23" name="Rounded Rectangle 22"/>
          <p:cNvSpPr/>
          <p:nvPr/>
        </p:nvSpPr>
        <p:spPr>
          <a:xfrm>
            <a:off x="2971800" y="3416300"/>
            <a:ext cx="15240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Land Use</a:t>
            </a:r>
            <a:endParaRPr lang="en-US" dirty="0"/>
          </a:p>
        </p:txBody>
      </p:sp>
      <p:sp>
        <p:nvSpPr>
          <p:cNvPr id="24" name="Rounded Rectangle 23"/>
          <p:cNvSpPr/>
          <p:nvPr/>
        </p:nvSpPr>
        <p:spPr>
          <a:xfrm>
            <a:off x="4648200" y="3416300"/>
            <a:ext cx="15240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Land Cover</a:t>
            </a:r>
            <a:endParaRPr lang="en-US" dirty="0"/>
          </a:p>
        </p:txBody>
      </p:sp>
      <p:sp>
        <p:nvSpPr>
          <p:cNvPr id="25" name="Oval 24"/>
          <p:cNvSpPr/>
          <p:nvPr/>
        </p:nvSpPr>
        <p:spPr>
          <a:xfrm>
            <a:off x="1371600" y="246112"/>
            <a:ext cx="6400800" cy="64008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6" name="Oval 25"/>
          <p:cNvSpPr/>
          <p:nvPr/>
        </p:nvSpPr>
        <p:spPr>
          <a:xfrm>
            <a:off x="2628900" y="1503412"/>
            <a:ext cx="3886200" cy="3886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dirty="0" smtClean="0">
                <a:latin typeface="Arial" pitchFamily="34" charset="0"/>
                <a:cs typeface="Arial" pitchFamily="34" charset="0"/>
              </a:rPr>
              <a:t>Terra </a:t>
            </a:r>
            <a:r>
              <a:rPr lang="en-US" sz="4400" dirty="0" err="1" smtClean="0">
                <a:latin typeface="Arial" pitchFamily="34" charset="0"/>
                <a:cs typeface="Arial" pitchFamily="34" charset="0"/>
              </a:rPr>
              <a:t>Populus</a:t>
            </a:r>
            <a:endParaRPr lang="en-US" sz="4400" dirty="0">
              <a:latin typeface="Arial" pitchFamily="34" charset="0"/>
              <a:cs typeface="Arial" pitchFamily="34" charset="0"/>
            </a:endParaRPr>
          </a:p>
        </p:txBody>
      </p:sp>
      <p:sp>
        <p:nvSpPr>
          <p:cNvPr id="27" name="TextBox 26"/>
          <p:cNvSpPr txBox="1"/>
          <p:nvPr/>
        </p:nvSpPr>
        <p:spPr>
          <a:xfrm>
            <a:off x="4219437" y="5769929"/>
            <a:ext cx="2000526" cy="369332"/>
          </a:xfrm>
          <a:prstGeom prst="rect">
            <a:avLst/>
          </a:prstGeom>
          <a:noFill/>
        </p:spPr>
        <p:txBody>
          <a:bodyPr wrap="square" rtlCol="0" anchor="ctr">
            <a:spAutoFit/>
          </a:bodyPr>
          <a:lstStyle/>
          <a:p>
            <a:pPr algn="ctr" defTabSz="914400" fontAlgn="auto">
              <a:spcBef>
                <a:spcPts val="0"/>
              </a:spcBef>
              <a:spcAft>
                <a:spcPts val="0"/>
              </a:spcAft>
            </a:pPr>
            <a:r>
              <a:rPr lang="en-US" dirty="0" smtClean="0">
                <a:solidFill>
                  <a:prstClr val="black">
                    <a:lumMod val="50000"/>
                    <a:lumOff val="50000"/>
                  </a:prstClr>
                </a:solidFill>
                <a:latin typeface="Arial" pitchFamily="34" charset="0"/>
                <a:ea typeface="+mn-ea"/>
                <a:cs typeface="Arial" pitchFamily="34" charset="0"/>
              </a:rPr>
              <a:t>hydrology</a:t>
            </a:r>
          </a:p>
        </p:txBody>
      </p:sp>
      <p:sp>
        <p:nvSpPr>
          <p:cNvPr id="28" name="TextBox 27"/>
          <p:cNvSpPr txBox="1"/>
          <p:nvPr/>
        </p:nvSpPr>
        <p:spPr>
          <a:xfrm>
            <a:off x="6324600" y="2154309"/>
            <a:ext cx="1123950" cy="369332"/>
          </a:xfrm>
          <a:prstGeom prst="rect">
            <a:avLst/>
          </a:prstGeom>
          <a:noFill/>
        </p:spPr>
        <p:txBody>
          <a:bodyPr wrap="square" rtlCol="0" anchor="ctr">
            <a:spAutoFit/>
          </a:bodyPr>
          <a:lstStyle/>
          <a:p>
            <a:pPr algn="ctr" defTabSz="914400" fontAlgn="auto">
              <a:spcBef>
                <a:spcPts val="0"/>
              </a:spcBef>
              <a:spcAft>
                <a:spcPts val="0"/>
              </a:spcAft>
            </a:pPr>
            <a:r>
              <a:rPr lang="en-US" dirty="0" smtClean="0">
                <a:solidFill>
                  <a:prstClr val="black">
                    <a:lumMod val="50000"/>
                    <a:lumOff val="50000"/>
                  </a:prstClr>
                </a:solidFill>
                <a:latin typeface="Arial" pitchFamily="34" charset="0"/>
                <a:ea typeface="+mn-ea"/>
                <a:cs typeface="Arial" pitchFamily="34" charset="0"/>
              </a:rPr>
              <a:t>hazards</a:t>
            </a:r>
          </a:p>
        </p:txBody>
      </p:sp>
      <p:sp>
        <p:nvSpPr>
          <p:cNvPr id="29" name="TextBox 28"/>
          <p:cNvSpPr txBox="1"/>
          <p:nvPr/>
        </p:nvSpPr>
        <p:spPr>
          <a:xfrm>
            <a:off x="5016500" y="1130300"/>
            <a:ext cx="1689100" cy="369332"/>
          </a:xfrm>
          <a:prstGeom prst="rect">
            <a:avLst/>
          </a:prstGeom>
          <a:noFill/>
        </p:spPr>
        <p:txBody>
          <a:bodyPr wrap="square" rtlCol="0" anchor="ctr">
            <a:spAutoFit/>
          </a:bodyPr>
          <a:lstStyle/>
          <a:p>
            <a:pPr algn="ctr" defTabSz="914400" fontAlgn="auto">
              <a:spcBef>
                <a:spcPts val="0"/>
              </a:spcBef>
              <a:spcAft>
                <a:spcPts val="0"/>
              </a:spcAft>
            </a:pPr>
            <a:r>
              <a:rPr lang="en-US" dirty="0" smtClean="0">
                <a:solidFill>
                  <a:prstClr val="black">
                    <a:lumMod val="50000"/>
                    <a:lumOff val="50000"/>
                  </a:prstClr>
                </a:solidFill>
                <a:latin typeface="Arial" pitchFamily="34" charset="0"/>
                <a:ea typeface="+mn-ea"/>
                <a:cs typeface="Arial" pitchFamily="34" charset="0"/>
              </a:rPr>
              <a:t>transportation</a:t>
            </a:r>
          </a:p>
        </p:txBody>
      </p:sp>
      <p:sp>
        <p:nvSpPr>
          <p:cNvPr id="30" name="TextBox 29"/>
          <p:cNvSpPr txBox="1"/>
          <p:nvPr/>
        </p:nvSpPr>
        <p:spPr>
          <a:xfrm>
            <a:off x="2305050" y="1206547"/>
            <a:ext cx="1485900" cy="369332"/>
          </a:xfrm>
          <a:prstGeom prst="rect">
            <a:avLst/>
          </a:prstGeom>
          <a:noFill/>
        </p:spPr>
        <p:txBody>
          <a:bodyPr wrap="square" rtlCol="0" anchor="ctr">
            <a:spAutoFit/>
          </a:bodyPr>
          <a:lstStyle/>
          <a:p>
            <a:pPr algn="ctr" defTabSz="914400" fontAlgn="auto">
              <a:spcBef>
                <a:spcPts val="0"/>
              </a:spcBef>
              <a:spcAft>
                <a:spcPts val="0"/>
              </a:spcAft>
            </a:pPr>
            <a:r>
              <a:rPr lang="en-US" dirty="0" smtClean="0">
                <a:solidFill>
                  <a:prstClr val="black">
                    <a:lumMod val="50000"/>
                    <a:lumOff val="50000"/>
                  </a:prstClr>
                </a:solidFill>
                <a:latin typeface="Arial" pitchFamily="34" charset="0"/>
                <a:ea typeface="+mn-ea"/>
                <a:cs typeface="Arial" pitchFamily="34" charset="0"/>
              </a:rPr>
              <a:t>demography</a:t>
            </a:r>
          </a:p>
        </p:txBody>
      </p:sp>
      <p:sp>
        <p:nvSpPr>
          <p:cNvPr id="31" name="TextBox 30"/>
          <p:cNvSpPr txBox="1"/>
          <p:nvPr/>
        </p:nvSpPr>
        <p:spPr>
          <a:xfrm>
            <a:off x="1562100" y="2141595"/>
            <a:ext cx="1409700" cy="369332"/>
          </a:xfrm>
          <a:prstGeom prst="rect">
            <a:avLst/>
          </a:prstGeom>
          <a:noFill/>
        </p:spPr>
        <p:txBody>
          <a:bodyPr wrap="square" rtlCol="0" anchor="ctr">
            <a:spAutoFit/>
          </a:bodyPr>
          <a:lstStyle/>
          <a:p>
            <a:pPr algn="ctr" defTabSz="914400" fontAlgn="auto">
              <a:spcBef>
                <a:spcPts val="0"/>
              </a:spcBef>
              <a:spcAft>
                <a:spcPts val="0"/>
              </a:spcAft>
            </a:pPr>
            <a:r>
              <a:rPr lang="en-US" dirty="0" smtClean="0">
                <a:solidFill>
                  <a:prstClr val="black">
                    <a:lumMod val="50000"/>
                    <a:lumOff val="50000"/>
                  </a:prstClr>
                </a:solidFill>
                <a:latin typeface="Arial" pitchFamily="34" charset="0"/>
                <a:ea typeface="+mn-ea"/>
                <a:cs typeface="Arial" pitchFamily="34" charset="0"/>
              </a:rPr>
              <a:t>criminology</a:t>
            </a:r>
          </a:p>
        </p:txBody>
      </p:sp>
      <p:sp>
        <p:nvSpPr>
          <p:cNvPr id="32" name="TextBox 31"/>
          <p:cNvSpPr txBox="1"/>
          <p:nvPr/>
        </p:nvSpPr>
        <p:spPr>
          <a:xfrm>
            <a:off x="3840370" y="485838"/>
            <a:ext cx="1346200" cy="369332"/>
          </a:xfrm>
          <a:prstGeom prst="rect">
            <a:avLst/>
          </a:prstGeom>
          <a:noFill/>
        </p:spPr>
        <p:txBody>
          <a:bodyPr wrap="square" rtlCol="0" anchor="ctr">
            <a:spAutoFit/>
          </a:bodyPr>
          <a:lstStyle/>
          <a:p>
            <a:pPr algn="ctr" defTabSz="914400" fontAlgn="auto">
              <a:spcBef>
                <a:spcPts val="0"/>
              </a:spcBef>
              <a:spcAft>
                <a:spcPts val="0"/>
              </a:spcAft>
            </a:pPr>
            <a:r>
              <a:rPr lang="en-US" dirty="0" smtClean="0">
                <a:solidFill>
                  <a:prstClr val="black">
                    <a:lumMod val="50000"/>
                    <a:lumOff val="50000"/>
                  </a:prstClr>
                </a:solidFill>
                <a:latin typeface="Arial" pitchFamily="34" charset="0"/>
                <a:ea typeface="+mn-ea"/>
                <a:cs typeface="Arial" pitchFamily="34" charset="0"/>
              </a:rPr>
              <a:t>agriculture</a:t>
            </a:r>
          </a:p>
        </p:txBody>
      </p:sp>
      <p:sp>
        <p:nvSpPr>
          <p:cNvPr id="33" name="TextBox 32"/>
          <p:cNvSpPr txBox="1"/>
          <p:nvPr/>
        </p:nvSpPr>
        <p:spPr>
          <a:xfrm>
            <a:off x="1319696" y="3340100"/>
            <a:ext cx="1136374" cy="369332"/>
          </a:xfrm>
          <a:prstGeom prst="rect">
            <a:avLst/>
          </a:prstGeom>
          <a:noFill/>
        </p:spPr>
        <p:txBody>
          <a:bodyPr wrap="square" rtlCol="0" anchor="ctr">
            <a:spAutoFit/>
          </a:bodyPr>
          <a:lstStyle/>
          <a:p>
            <a:pPr algn="ctr" defTabSz="914400" fontAlgn="auto">
              <a:spcBef>
                <a:spcPts val="0"/>
              </a:spcBef>
              <a:spcAft>
                <a:spcPts val="0"/>
              </a:spcAft>
            </a:pPr>
            <a:r>
              <a:rPr lang="en-US" dirty="0" smtClean="0">
                <a:solidFill>
                  <a:prstClr val="black">
                    <a:lumMod val="50000"/>
                    <a:lumOff val="50000"/>
                  </a:prstClr>
                </a:solidFill>
                <a:latin typeface="Arial" pitchFamily="34" charset="0"/>
                <a:ea typeface="+mn-ea"/>
                <a:cs typeface="Arial" pitchFamily="34" charset="0"/>
              </a:rPr>
              <a:t>pollution</a:t>
            </a:r>
          </a:p>
        </p:txBody>
      </p:sp>
      <p:sp>
        <p:nvSpPr>
          <p:cNvPr id="34" name="TextBox 33"/>
          <p:cNvSpPr txBox="1"/>
          <p:nvPr/>
        </p:nvSpPr>
        <p:spPr>
          <a:xfrm>
            <a:off x="2456070" y="5308265"/>
            <a:ext cx="1384300" cy="646331"/>
          </a:xfrm>
          <a:prstGeom prst="rect">
            <a:avLst/>
          </a:prstGeom>
          <a:noFill/>
        </p:spPr>
        <p:txBody>
          <a:bodyPr wrap="square" rtlCol="0" anchor="ctr">
            <a:spAutoFit/>
          </a:bodyPr>
          <a:lstStyle/>
          <a:p>
            <a:pPr algn="ctr" defTabSz="914400" fontAlgn="auto">
              <a:spcBef>
                <a:spcPts val="0"/>
              </a:spcBef>
              <a:spcAft>
                <a:spcPts val="0"/>
              </a:spcAft>
            </a:pPr>
            <a:r>
              <a:rPr lang="en-US" dirty="0" smtClean="0">
                <a:solidFill>
                  <a:prstClr val="black">
                    <a:lumMod val="50000"/>
                    <a:lumOff val="50000"/>
                  </a:prstClr>
                </a:solidFill>
                <a:latin typeface="Arial" pitchFamily="34" charset="0"/>
                <a:ea typeface="+mn-ea"/>
                <a:cs typeface="Arial" pitchFamily="34" charset="0"/>
              </a:rPr>
              <a:t>bio-diversity</a:t>
            </a:r>
          </a:p>
        </p:txBody>
      </p:sp>
      <p:sp>
        <p:nvSpPr>
          <p:cNvPr id="35" name="TextBox 34"/>
          <p:cNvSpPr txBox="1"/>
          <p:nvPr/>
        </p:nvSpPr>
        <p:spPr>
          <a:xfrm>
            <a:off x="6629400" y="3796867"/>
            <a:ext cx="1028700" cy="305233"/>
          </a:xfrm>
          <a:prstGeom prst="rect">
            <a:avLst/>
          </a:prstGeom>
          <a:noFill/>
        </p:spPr>
        <p:txBody>
          <a:bodyPr wrap="square" rtlCol="0" anchor="ctr">
            <a:spAutoFit/>
          </a:bodyPr>
          <a:lstStyle/>
          <a:p>
            <a:pPr algn="ctr" defTabSz="914400" fontAlgn="auto">
              <a:spcBef>
                <a:spcPts val="0"/>
              </a:spcBef>
              <a:spcAft>
                <a:spcPts val="0"/>
              </a:spcAft>
            </a:pPr>
            <a:r>
              <a:rPr lang="en-US" dirty="0" smtClean="0">
                <a:solidFill>
                  <a:prstClr val="black">
                    <a:lumMod val="50000"/>
                    <a:lumOff val="50000"/>
                  </a:prstClr>
                </a:solidFill>
                <a:latin typeface="Arial" pitchFamily="34" charset="0"/>
                <a:ea typeface="+mn-ea"/>
                <a:cs typeface="Arial" pitchFamily="34" charset="0"/>
              </a:rPr>
              <a:t>health</a:t>
            </a:r>
          </a:p>
        </p:txBody>
      </p:sp>
      <p:sp>
        <p:nvSpPr>
          <p:cNvPr id="36" name="TextBox 35"/>
          <p:cNvSpPr txBox="1"/>
          <p:nvPr/>
        </p:nvSpPr>
        <p:spPr>
          <a:xfrm>
            <a:off x="6100445" y="4889542"/>
            <a:ext cx="1028700" cy="369332"/>
          </a:xfrm>
          <a:prstGeom prst="rect">
            <a:avLst/>
          </a:prstGeom>
          <a:noFill/>
        </p:spPr>
        <p:txBody>
          <a:bodyPr wrap="square" rtlCol="0" anchor="ctr">
            <a:spAutoFit/>
          </a:bodyPr>
          <a:lstStyle/>
          <a:p>
            <a:pPr algn="ctr" defTabSz="914400" fontAlgn="auto">
              <a:spcBef>
                <a:spcPts val="0"/>
              </a:spcBef>
              <a:spcAft>
                <a:spcPts val="0"/>
              </a:spcAft>
            </a:pPr>
            <a:r>
              <a:rPr lang="en-US" dirty="0" smtClean="0">
                <a:solidFill>
                  <a:prstClr val="black">
                    <a:lumMod val="50000"/>
                    <a:lumOff val="50000"/>
                  </a:prstClr>
                </a:solidFill>
                <a:latin typeface="Arial" pitchFamily="34" charset="0"/>
                <a:ea typeface="+mn-ea"/>
                <a:cs typeface="Arial" pitchFamily="34" charset="0"/>
              </a:rPr>
              <a:t>politics</a:t>
            </a:r>
          </a:p>
        </p:txBody>
      </p:sp>
      <p:sp>
        <p:nvSpPr>
          <p:cNvPr id="2" name="TextBox 1"/>
          <p:cNvSpPr txBox="1"/>
          <p:nvPr/>
        </p:nvSpPr>
        <p:spPr>
          <a:xfrm>
            <a:off x="3403600" y="2732262"/>
            <a:ext cx="2336800" cy="1750326"/>
          </a:xfrm>
          <a:prstGeom prst="rect">
            <a:avLst/>
          </a:prstGeom>
          <a:noFill/>
        </p:spPr>
        <p:txBody>
          <a:bodyPr wrap="square" rtlCol="0">
            <a:spAutoFit/>
          </a:bodyPr>
          <a:lstStyle/>
          <a:p>
            <a:pPr algn="ctr"/>
            <a:r>
              <a:rPr lang="en-US" sz="4400" dirty="0" smtClean="0"/>
              <a:t>Terra </a:t>
            </a:r>
            <a:r>
              <a:rPr lang="en-US" sz="4400" dirty="0" err="1" smtClean="0"/>
              <a:t>Populus</a:t>
            </a:r>
            <a:endParaRPr lang="en-US" sz="4400" dirty="0"/>
          </a:p>
        </p:txBody>
      </p:sp>
      <p:sp>
        <p:nvSpPr>
          <p:cNvPr id="37" name="TextBox 36"/>
          <p:cNvSpPr txBox="1"/>
          <p:nvPr/>
        </p:nvSpPr>
        <p:spPr>
          <a:xfrm>
            <a:off x="1676400" y="4492481"/>
            <a:ext cx="1295400" cy="369332"/>
          </a:xfrm>
          <a:prstGeom prst="rect">
            <a:avLst/>
          </a:prstGeom>
          <a:noFill/>
        </p:spPr>
        <p:txBody>
          <a:bodyPr wrap="square" rtlCol="0" anchor="ctr">
            <a:spAutoFit/>
          </a:bodyPr>
          <a:lstStyle/>
          <a:p>
            <a:pPr algn="ctr" defTabSz="914400" fontAlgn="auto">
              <a:spcBef>
                <a:spcPts val="0"/>
              </a:spcBef>
              <a:spcAft>
                <a:spcPts val="0"/>
              </a:spcAft>
            </a:pPr>
            <a:r>
              <a:rPr lang="en-US" dirty="0" smtClean="0">
                <a:solidFill>
                  <a:prstClr val="black">
                    <a:lumMod val="50000"/>
                    <a:lumOff val="50000"/>
                  </a:prstClr>
                </a:solidFill>
                <a:latin typeface="Arial" pitchFamily="34" charset="0"/>
                <a:ea typeface="+mn-ea"/>
                <a:cs typeface="Arial" pitchFamily="34" charset="0"/>
              </a:rPr>
              <a:t>economics</a:t>
            </a:r>
          </a:p>
        </p:txBody>
      </p:sp>
    </p:spTree>
    <p:extLst>
      <p:ext uri="{BB962C8B-B14F-4D97-AF65-F5344CB8AC3E}">
        <p14:creationId xmlns:p14="http://schemas.microsoft.com/office/powerpoint/2010/main" val="73735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250" fill="hold"/>
                                        <p:tgtEl>
                                          <p:spTgt spid="21"/>
                                        </p:tgtEl>
                                        <p:attrNameLst>
                                          <p:attrName>ppt_x</p:attrName>
                                        </p:attrNameLst>
                                      </p:cBhvr>
                                      <p:tavLst>
                                        <p:tav tm="0">
                                          <p:val>
                                            <p:strVal val="0-#ppt_w/2"/>
                                          </p:val>
                                        </p:tav>
                                        <p:tav tm="100000">
                                          <p:val>
                                            <p:strVal val="#ppt_x"/>
                                          </p:val>
                                        </p:tav>
                                      </p:tavLst>
                                    </p:anim>
                                    <p:anim calcmode="lin" valueType="num">
                                      <p:cBhvr additive="base">
                                        <p:cTn id="8" dur="125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250" fill="hold"/>
                                        <p:tgtEl>
                                          <p:spTgt spid="22"/>
                                        </p:tgtEl>
                                        <p:attrNameLst>
                                          <p:attrName>ppt_x</p:attrName>
                                        </p:attrNameLst>
                                      </p:cBhvr>
                                      <p:tavLst>
                                        <p:tav tm="0">
                                          <p:val>
                                            <p:strVal val="1+#ppt_w/2"/>
                                          </p:val>
                                        </p:tav>
                                        <p:tav tm="100000">
                                          <p:val>
                                            <p:strVal val="#ppt_x"/>
                                          </p:val>
                                        </p:tav>
                                      </p:tavLst>
                                    </p:anim>
                                    <p:anim calcmode="lin" valueType="num">
                                      <p:cBhvr additive="base">
                                        <p:cTn id="12" dur="125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250" fill="hold"/>
                                        <p:tgtEl>
                                          <p:spTgt spid="23"/>
                                        </p:tgtEl>
                                        <p:attrNameLst>
                                          <p:attrName>ppt_x</p:attrName>
                                        </p:attrNameLst>
                                      </p:cBhvr>
                                      <p:tavLst>
                                        <p:tav tm="0">
                                          <p:val>
                                            <p:strVal val="0-#ppt_w/2"/>
                                          </p:val>
                                        </p:tav>
                                        <p:tav tm="100000">
                                          <p:val>
                                            <p:strVal val="#ppt_x"/>
                                          </p:val>
                                        </p:tav>
                                      </p:tavLst>
                                    </p:anim>
                                    <p:anim calcmode="lin" valueType="num">
                                      <p:cBhvr additive="base">
                                        <p:cTn id="16" dur="125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250" fill="hold"/>
                                        <p:tgtEl>
                                          <p:spTgt spid="24"/>
                                        </p:tgtEl>
                                        <p:attrNameLst>
                                          <p:attrName>ppt_x</p:attrName>
                                        </p:attrNameLst>
                                      </p:cBhvr>
                                      <p:tavLst>
                                        <p:tav tm="0">
                                          <p:val>
                                            <p:strVal val="1+#ppt_w/2"/>
                                          </p:val>
                                        </p:tav>
                                        <p:tav tm="100000">
                                          <p:val>
                                            <p:strVal val="#ppt_x"/>
                                          </p:val>
                                        </p:tav>
                                      </p:tavLst>
                                    </p:anim>
                                    <p:anim calcmode="lin" valueType="num">
                                      <p:cBhvr additive="base">
                                        <p:cTn id="20" dur="1250" fill="hold"/>
                                        <p:tgtEl>
                                          <p:spTgt spid="24"/>
                                        </p:tgtEl>
                                        <p:attrNameLst>
                                          <p:attrName>ppt_y</p:attrName>
                                        </p:attrNameLst>
                                      </p:cBhvr>
                                      <p:tavLst>
                                        <p:tav tm="0">
                                          <p:val>
                                            <p:strVal val="1+#ppt_h/2"/>
                                          </p:val>
                                        </p:tav>
                                        <p:tav tm="100000">
                                          <p:val>
                                            <p:strVal val="#ppt_y"/>
                                          </p:val>
                                        </p:tav>
                                      </p:tavLst>
                                    </p:anim>
                                  </p:childTnLst>
                                </p:cTn>
                              </p:par>
                              <p:par>
                                <p:cTn id="21" presetID="1" presetClass="emph" presetSubtype="2" fill="hold" nodeType="withEffect">
                                  <p:stCondLst>
                                    <p:cond delay="200"/>
                                  </p:stCondLst>
                                  <p:childTnLst>
                                    <p:animClr clrSpc="rgb" dir="cw">
                                      <p:cBhvr>
                                        <p:cTn id="22" dur="2000" fill="hold"/>
                                        <p:tgtEl>
                                          <p:spTgt spid="21"/>
                                        </p:tgtEl>
                                        <p:attrNameLst>
                                          <p:attrName>fillcolor</p:attrName>
                                        </p:attrNameLst>
                                      </p:cBhvr>
                                      <p:to>
                                        <a:srgbClr val="EBF1DD"/>
                                      </p:to>
                                    </p:animClr>
                                    <p:set>
                                      <p:cBhvr>
                                        <p:cTn id="23" dur="2000" fill="hold"/>
                                        <p:tgtEl>
                                          <p:spTgt spid="21"/>
                                        </p:tgtEl>
                                        <p:attrNameLst>
                                          <p:attrName>fill.type</p:attrName>
                                        </p:attrNameLst>
                                      </p:cBhvr>
                                      <p:to>
                                        <p:strVal val="solid"/>
                                      </p:to>
                                    </p:set>
                                    <p:set>
                                      <p:cBhvr>
                                        <p:cTn id="24" dur="2000" fill="hold"/>
                                        <p:tgtEl>
                                          <p:spTgt spid="21"/>
                                        </p:tgtEl>
                                        <p:attrNameLst>
                                          <p:attrName>fill.on</p:attrName>
                                        </p:attrNameLst>
                                      </p:cBhvr>
                                      <p:to>
                                        <p:strVal val="true"/>
                                      </p:to>
                                    </p:set>
                                  </p:childTnLst>
                                </p:cTn>
                              </p:par>
                              <p:par>
                                <p:cTn id="25" presetID="1" presetClass="emph" presetSubtype="2" fill="hold" grpId="1" nodeType="withEffect">
                                  <p:stCondLst>
                                    <p:cond delay="200"/>
                                  </p:stCondLst>
                                  <p:childTnLst>
                                    <p:animClr clrSpc="rgb" dir="cw">
                                      <p:cBhvr>
                                        <p:cTn id="26" dur="2000" fill="hold"/>
                                        <p:tgtEl>
                                          <p:spTgt spid="22"/>
                                        </p:tgtEl>
                                        <p:attrNameLst>
                                          <p:attrName>fillcolor</p:attrName>
                                        </p:attrNameLst>
                                      </p:cBhvr>
                                      <p:to>
                                        <a:srgbClr val="EBF1DD"/>
                                      </p:to>
                                    </p:animClr>
                                    <p:set>
                                      <p:cBhvr>
                                        <p:cTn id="27" dur="2000" fill="hold"/>
                                        <p:tgtEl>
                                          <p:spTgt spid="22"/>
                                        </p:tgtEl>
                                        <p:attrNameLst>
                                          <p:attrName>fill.type</p:attrName>
                                        </p:attrNameLst>
                                      </p:cBhvr>
                                      <p:to>
                                        <p:strVal val="solid"/>
                                      </p:to>
                                    </p:set>
                                    <p:set>
                                      <p:cBhvr>
                                        <p:cTn id="28" dur="2000" fill="hold"/>
                                        <p:tgtEl>
                                          <p:spTgt spid="22"/>
                                        </p:tgtEl>
                                        <p:attrNameLst>
                                          <p:attrName>fill.on</p:attrName>
                                        </p:attrNameLst>
                                      </p:cBhvr>
                                      <p:to>
                                        <p:strVal val="true"/>
                                      </p:to>
                                    </p:set>
                                  </p:childTnLst>
                                </p:cTn>
                              </p:par>
                              <p:par>
                                <p:cTn id="29" presetID="1" presetClass="emph" presetSubtype="2" fill="hold" grpId="1" nodeType="withEffect">
                                  <p:stCondLst>
                                    <p:cond delay="200"/>
                                  </p:stCondLst>
                                  <p:childTnLst>
                                    <p:animClr clrSpc="rgb" dir="cw">
                                      <p:cBhvr>
                                        <p:cTn id="30" dur="2000" fill="hold"/>
                                        <p:tgtEl>
                                          <p:spTgt spid="23"/>
                                        </p:tgtEl>
                                        <p:attrNameLst>
                                          <p:attrName>fillcolor</p:attrName>
                                        </p:attrNameLst>
                                      </p:cBhvr>
                                      <p:to>
                                        <a:srgbClr val="EBF1DD"/>
                                      </p:to>
                                    </p:animClr>
                                    <p:set>
                                      <p:cBhvr>
                                        <p:cTn id="31" dur="2000" fill="hold"/>
                                        <p:tgtEl>
                                          <p:spTgt spid="23"/>
                                        </p:tgtEl>
                                        <p:attrNameLst>
                                          <p:attrName>fill.type</p:attrName>
                                        </p:attrNameLst>
                                      </p:cBhvr>
                                      <p:to>
                                        <p:strVal val="solid"/>
                                      </p:to>
                                    </p:set>
                                    <p:set>
                                      <p:cBhvr>
                                        <p:cTn id="32" dur="2000" fill="hold"/>
                                        <p:tgtEl>
                                          <p:spTgt spid="23"/>
                                        </p:tgtEl>
                                        <p:attrNameLst>
                                          <p:attrName>fill.on</p:attrName>
                                        </p:attrNameLst>
                                      </p:cBhvr>
                                      <p:to>
                                        <p:strVal val="true"/>
                                      </p:to>
                                    </p:set>
                                  </p:childTnLst>
                                </p:cTn>
                              </p:par>
                              <p:par>
                                <p:cTn id="33" presetID="1" presetClass="emph" presetSubtype="2" fill="hold" grpId="1" nodeType="withEffect">
                                  <p:stCondLst>
                                    <p:cond delay="200"/>
                                  </p:stCondLst>
                                  <p:childTnLst>
                                    <p:animClr clrSpc="rgb" dir="cw">
                                      <p:cBhvr>
                                        <p:cTn id="34" dur="2000" fill="hold"/>
                                        <p:tgtEl>
                                          <p:spTgt spid="24"/>
                                        </p:tgtEl>
                                        <p:attrNameLst>
                                          <p:attrName>fillcolor</p:attrName>
                                        </p:attrNameLst>
                                      </p:cBhvr>
                                      <p:to>
                                        <a:srgbClr val="EBF1DD"/>
                                      </p:to>
                                    </p:animClr>
                                    <p:set>
                                      <p:cBhvr>
                                        <p:cTn id="35" dur="2000" fill="hold"/>
                                        <p:tgtEl>
                                          <p:spTgt spid="24"/>
                                        </p:tgtEl>
                                        <p:attrNameLst>
                                          <p:attrName>fill.type</p:attrName>
                                        </p:attrNameLst>
                                      </p:cBhvr>
                                      <p:to>
                                        <p:strVal val="solid"/>
                                      </p:to>
                                    </p:set>
                                    <p:set>
                                      <p:cBhvr>
                                        <p:cTn id="36" dur="2000" fill="hold"/>
                                        <p:tgtEl>
                                          <p:spTgt spid="24"/>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2000"/>
                                        <p:tgtEl>
                                          <p:spTgt spid="21"/>
                                        </p:tgtEl>
                                      </p:cBhvr>
                                    </p:animEffect>
                                    <p:set>
                                      <p:cBhvr>
                                        <p:cTn id="41" dur="1" fill="hold">
                                          <p:stCondLst>
                                            <p:cond delay="1999"/>
                                          </p:stCondLst>
                                        </p:cTn>
                                        <p:tgtEl>
                                          <p:spTgt spid="21"/>
                                        </p:tgtEl>
                                        <p:attrNameLst>
                                          <p:attrName>style.visibility</p:attrName>
                                        </p:attrNameLst>
                                      </p:cBhvr>
                                      <p:to>
                                        <p:strVal val="hidden"/>
                                      </p:to>
                                    </p:set>
                                  </p:childTnLst>
                                </p:cTn>
                              </p:par>
                              <p:par>
                                <p:cTn id="42" presetID="10" presetClass="exit" presetSubtype="0" fill="hold" grpId="2" nodeType="withEffect">
                                  <p:stCondLst>
                                    <p:cond delay="0"/>
                                  </p:stCondLst>
                                  <p:childTnLst>
                                    <p:animEffect transition="out" filter="fade">
                                      <p:cBhvr>
                                        <p:cTn id="43" dur="2000"/>
                                        <p:tgtEl>
                                          <p:spTgt spid="22"/>
                                        </p:tgtEl>
                                      </p:cBhvr>
                                    </p:animEffect>
                                    <p:set>
                                      <p:cBhvr>
                                        <p:cTn id="44" dur="1" fill="hold">
                                          <p:stCondLst>
                                            <p:cond delay="1999"/>
                                          </p:stCondLst>
                                        </p:cTn>
                                        <p:tgtEl>
                                          <p:spTgt spid="22"/>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2000"/>
                                        <p:tgtEl>
                                          <p:spTgt spid="23"/>
                                        </p:tgtEl>
                                      </p:cBhvr>
                                    </p:animEffect>
                                    <p:set>
                                      <p:cBhvr>
                                        <p:cTn id="47" dur="1" fill="hold">
                                          <p:stCondLst>
                                            <p:cond delay="1999"/>
                                          </p:stCondLst>
                                        </p:cTn>
                                        <p:tgtEl>
                                          <p:spTgt spid="23"/>
                                        </p:tgtEl>
                                        <p:attrNameLst>
                                          <p:attrName>style.visibility</p:attrName>
                                        </p:attrNameLst>
                                      </p:cBhvr>
                                      <p:to>
                                        <p:strVal val="hidden"/>
                                      </p:to>
                                    </p:set>
                                  </p:childTnLst>
                                </p:cTn>
                              </p:par>
                              <p:par>
                                <p:cTn id="48" presetID="10" presetClass="exit" presetSubtype="0" fill="hold" grpId="2" nodeType="withEffect">
                                  <p:stCondLst>
                                    <p:cond delay="0"/>
                                  </p:stCondLst>
                                  <p:childTnLst>
                                    <p:animEffect transition="out" filter="fade">
                                      <p:cBhvr>
                                        <p:cTn id="49" dur="2000"/>
                                        <p:tgtEl>
                                          <p:spTgt spid="24"/>
                                        </p:tgtEl>
                                      </p:cBhvr>
                                    </p:animEffect>
                                    <p:set>
                                      <p:cBhvr>
                                        <p:cTn id="50" dur="1" fill="hold">
                                          <p:stCondLst>
                                            <p:cond delay="1999"/>
                                          </p:stCondLst>
                                        </p:cTn>
                                        <p:tgtEl>
                                          <p:spTgt spid="24"/>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3500"/>
                                        <p:tgtEl>
                                          <p:spTgt spid="26"/>
                                        </p:tgtEl>
                                      </p:cBhvr>
                                    </p:animEffect>
                                  </p:childTnLst>
                                </p:cTn>
                              </p:par>
                              <p:par>
                                <p:cTn id="54" presetID="10" presetClass="exit" presetSubtype="0" fill="hold" grpId="1" nodeType="withEffect">
                                  <p:stCondLst>
                                    <p:cond delay="2600"/>
                                  </p:stCondLst>
                                  <p:childTnLst>
                                    <p:animEffect transition="out" filter="fade">
                                      <p:cBhvr>
                                        <p:cTn id="55" dur="3900"/>
                                        <p:tgtEl>
                                          <p:spTgt spid="26"/>
                                        </p:tgtEl>
                                      </p:cBhvr>
                                    </p:animEffect>
                                    <p:set>
                                      <p:cBhvr>
                                        <p:cTn id="56" dur="1" fill="hold">
                                          <p:stCondLst>
                                            <p:cond delay="3899"/>
                                          </p:stCondLst>
                                        </p:cTn>
                                        <p:tgtEl>
                                          <p:spTgt spid="26"/>
                                        </p:tgtEl>
                                        <p:attrNameLst>
                                          <p:attrName>style.visibility</p:attrName>
                                        </p:attrNameLst>
                                      </p:cBhvr>
                                      <p:to>
                                        <p:strVal val="hidden"/>
                                      </p:to>
                                    </p:set>
                                  </p:childTnLst>
                                </p:cTn>
                              </p:par>
                              <p:par>
                                <p:cTn id="57" presetID="10" presetClass="entr" presetSubtype="0" fill="hold" grpId="0" nodeType="withEffect">
                                  <p:stCondLst>
                                    <p:cond delay="60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7500"/>
                                        <p:tgtEl>
                                          <p:spTgt spid="2"/>
                                        </p:tgtEl>
                                      </p:cBhvr>
                                    </p:animEffect>
                                  </p:childTnLst>
                                </p:cTn>
                              </p:par>
                              <p:par>
                                <p:cTn id="60" presetID="10" presetClass="entr" presetSubtype="0" fill="hold" grpId="0" nodeType="withEffect">
                                  <p:stCondLst>
                                    <p:cond delay="150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700"/>
                                        <p:tgtEl>
                                          <p:spTgt spid="25"/>
                                        </p:tgtEl>
                                      </p:cBhvr>
                                    </p:animEffect>
                                  </p:childTnLst>
                                </p:cTn>
                              </p:par>
                              <p:par>
                                <p:cTn id="63" presetID="10" presetClass="entr" presetSubtype="0" fill="hold" grpId="0" nodeType="withEffect">
                                  <p:stCondLst>
                                    <p:cond delay="180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3400"/>
                                        <p:tgtEl>
                                          <p:spTgt spid="36"/>
                                        </p:tgtEl>
                                      </p:cBhvr>
                                    </p:animEffect>
                                  </p:childTnLst>
                                </p:cTn>
                              </p:par>
                              <p:par>
                                <p:cTn id="66" presetID="10" presetClass="entr" presetSubtype="0" fill="hold" grpId="0" nodeType="withEffect">
                                  <p:stCondLst>
                                    <p:cond delay="210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2700"/>
                                        <p:tgtEl>
                                          <p:spTgt spid="28"/>
                                        </p:tgtEl>
                                      </p:cBhvr>
                                    </p:animEffect>
                                  </p:childTnLst>
                                </p:cTn>
                              </p:par>
                              <p:par>
                                <p:cTn id="69" presetID="10" presetClass="entr" presetSubtype="0" fill="hold" grpId="0" nodeType="withEffect">
                                  <p:stCondLst>
                                    <p:cond delay="160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2400"/>
                                        <p:tgtEl>
                                          <p:spTgt spid="29"/>
                                        </p:tgtEl>
                                      </p:cBhvr>
                                    </p:animEffect>
                                  </p:childTnLst>
                                </p:cTn>
                              </p:par>
                              <p:par>
                                <p:cTn id="72" presetID="10" presetClass="entr" presetSubtype="0" fill="hold" grpId="0" nodeType="withEffect">
                                  <p:stCondLst>
                                    <p:cond delay="300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2500"/>
                                        <p:tgtEl>
                                          <p:spTgt spid="34"/>
                                        </p:tgtEl>
                                      </p:cBhvr>
                                    </p:animEffect>
                                  </p:childTnLst>
                                </p:cTn>
                              </p:par>
                              <p:par>
                                <p:cTn id="75" presetID="10" presetClass="entr" presetSubtype="0" fill="hold" grpId="0" nodeType="withEffect">
                                  <p:stCondLst>
                                    <p:cond delay="390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2800"/>
                                        <p:tgtEl>
                                          <p:spTgt spid="37"/>
                                        </p:tgtEl>
                                      </p:cBhvr>
                                    </p:animEffect>
                                  </p:childTnLst>
                                </p:cTn>
                              </p:par>
                              <p:par>
                                <p:cTn id="78" presetID="10" presetClass="entr" presetSubtype="0" fill="hold" grpId="0" nodeType="withEffect">
                                  <p:stCondLst>
                                    <p:cond delay="260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3400"/>
                                        <p:tgtEl>
                                          <p:spTgt spid="32"/>
                                        </p:tgtEl>
                                      </p:cBhvr>
                                    </p:animEffect>
                                  </p:childTnLst>
                                </p:cTn>
                              </p:par>
                              <p:par>
                                <p:cTn id="81" presetID="10" presetClass="entr" presetSubtype="0" fill="hold" grpId="0" nodeType="withEffect">
                                  <p:stCondLst>
                                    <p:cond delay="320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2700"/>
                                        <p:tgtEl>
                                          <p:spTgt spid="35"/>
                                        </p:tgtEl>
                                      </p:cBhvr>
                                    </p:animEffect>
                                  </p:childTnLst>
                                </p:cTn>
                              </p:par>
                              <p:par>
                                <p:cTn id="84" presetID="10" presetClass="entr" presetSubtype="0" fill="hold" grpId="0" nodeType="withEffect">
                                  <p:stCondLst>
                                    <p:cond delay="390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3700"/>
                                        <p:tgtEl>
                                          <p:spTgt spid="30"/>
                                        </p:tgtEl>
                                      </p:cBhvr>
                                    </p:animEffect>
                                  </p:childTnLst>
                                </p:cTn>
                              </p:par>
                              <p:par>
                                <p:cTn id="87" presetID="10" presetClass="entr" presetSubtype="0" fill="hold" grpId="0" nodeType="withEffect">
                                  <p:stCondLst>
                                    <p:cond delay="270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2600"/>
                                        <p:tgtEl>
                                          <p:spTgt spid="27"/>
                                        </p:tgtEl>
                                      </p:cBhvr>
                                    </p:animEffect>
                                  </p:childTnLst>
                                </p:cTn>
                              </p:par>
                              <p:par>
                                <p:cTn id="90" presetID="10" presetClass="entr" presetSubtype="0" fill="hold" grpId="0" nodeType="withEffect">
                                  <p:stCondLst>
                                    <p:cond delay="320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3800"/>
                                        <p:tgtEl>
                                          <p:spTgt spid="31"/>
                                        </p:tgtEl>
                                      </p:cBhvr>
                                    </p:animEffect>
                                  </p:childTnLst>
                                </p:cTn>
                              </p:par>
                              <p:par>
                                <p:cTn id="93" presetID="7" presetClass="emph" presetSubtype="2" fill="hold" nodeType="withEffect">
                                  <p:stCondLst>
                                    <p:cond delay="3700"/>
                                  </p:stCondLst>
                                  <p:childTnLst>
                                    <p:animClr clrSpc="rgb" dir="cw">
                                      <p:cBhvr>
                                        <p:cTn id="94" dur="4000" fill="hold"/>
                                        <p:tgtEl>
                                          <p:spTgt spid="25"/>
                                        </p:tgtEl>
                                        <p:attrNameLst>
                                          <p:attrName>stroke.color</p:attrName>
                                        </p:attrNameLst>
                                      </p:cBhvr>
                                      <p:to>
                                        <a:srgbClr val="000000"/>
                                      </p:to>
                                    </p:animClr>
                                    <p:set>
                                      <p:cBhvr>
                                        <p:cTn id="95" dur="4000" fill="hold"/>
                                        <p:tgtEl>
                                          <p:spTgt spid="25"/>
                                        </p:tgtEl>
                                        <p:attrNameLst>
                                          <p:attrName>stroke.on</p:attrName>
                                        </p:attrNameLst>
                                      </p:cBhvr>
                                      <p:to>
                                        <p:strVal val="true"/>
                                      </p:to>
                                    </p:set>
                                  </p:childTnLst>
                                </p:cTn>
                              </p:par>
                              <p:par>
                                <p:cTn id="96" presetID="10" presetClass="entr" presetSubtype="0" fill="hold" grpId="0" nodeType="withEffect">
                                  <p:stCondLst>
                                    <p:cond delay="240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28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6" grpId="0" animBg="1"/>
      <p:bldP spid="26" grpId="1" animBg="1"/>
      <p:bldP spid="27" grpId="0"/>
      <p:bldP spid="28" grpId="0"/>
      <p:bldP spid="29" grpId="0"/>
      <p:bldP spid="30" grpId="0"/>
      <p:bldP spid="31" grpId="0"/>
      <p:bldP spid="32" grpId="0"/>
      <p:bldP spid="33" grpId="0"/>
      <p:bldP spid="34" grpId="0"/>
      <p:bldP spid="35" grpId="0"/>
      <p:bldP spid="36" grpId="0"/>
      <p:bldP spid="2" grpId="0"/>
      <p:bldP spid="3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Big Challenges</a:t>
            </a:r>
            <a:endParaRPr lang="en-US" sz="3200" dirty="0"/>
          </a:p>
        </p:txBody>
      </p:sp>
      <p:sp>
        <p:nvSpPr>
          <p:cNvPr id="3" name="Content Placeholder 2"/>
          <p:cNvSpPr>
            <a:spLocks noGrp="1"/>
          </p:cNvSpPr>
          <p:nvPr>
            <p:ph sz="quarter" idx="1"/>
          </p:nvPr>
        </p:nvSpPr>
        <p:spPr>
          <a:xfrm>
            <a:off x="640080" y="1661160"/>
            <a:ext cx="8165592" cy="4437888"/>
          </a:xfrm>
        </p:spPr>
        <p:txBody>
          <a:bodyPr/>
          <a:lstStyle/>
          <a:p>
            <a:pPr>
              <a:buNone/>
            </a:pPr>
            <a:r>
              <a:rPr lang="en-US" sz="2400" i="1" dirty="0" smtClean="0"/>
              <a:t>   The quantity of scientific data is exploding, but we lack basic infrastructure to maintain them or capitalize on opportunities for analysis and discovery</a:t>
            </a:r>
          </a:p>
          <a:p>
            <a:pPr>
              <a:buNone/>
            </a:pPr>
            <a:endParaRPr lang="en-US" sz="2400" dirty="0" smtClean="0"/>
          </a:p>
          <a:p>
            <a:pPr lvl="1"/>
            <a:r>
              <a:rPr lang="en-US" sz="2400" dirty="0" smtClean="0"/>
              <a:t>Most scientific data is at risk of loss</a:t>
            </a:r>
          </a:p>
          <a:p>
            <a:pPr lvl="1"/>
            <a:r>
              <a:rPr lang="en-US" sz="2400" dirty="0" smtClean="0"/>
              <a:t>Most scientific data is inaccessible</a:t>
            </a:r>
          </a:p>
          <a:p>
            <a:pPr lvl="1"/>
            <a:r>
              <a:rPr lang="en-US" sz="2400" dirty="0" smtClean="0"/>
              <a:t>Metadata are usually incomplete and inadequate</a:t>
            </a:r>
          </a:p>
          <a:p>
            <a:pPr lvl="1"/>
            <a:r>
              <a:rPr lang="en-US" sz="2400" dirty="0" smtClean="0"/>
              <a:t>Little interoperability across datasets or data types</a:t>
            </a:r>
          </a:p>
          <a:p>
            <a:pPr lvl="1"/>
            <a:r>
              <a:rPr lang="en-US" sz="2400" dirty="0" smtClean="0"/>
              <a:t>Data are trapped in disciplinary silos</a:t>
            </a:r>
            <a:endParaRPr lang="en-US" sz="2400" dirty="0"/>
          </a:p>
        </p:txBody>
      </p:sp>
    </p:spTree>
    <p:extLst>
      <p:ext uri="{BB962C8B-B14F-4D97-AF65-F5344CB8AC3E}">
        <p14:creationId xmlns:p14="http://schemas.microsoft.com/office/powerpoint/2010/main" val="51090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437376"/>
            <a:ext cx="6820535" cy="758825"/>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Why Population and Environment?</a:t>
            </a:r>
            <a:endParaRPr lang="en-US" sz="3200" dirty="0"/>
          </a:p>
        </p:txBody>
      </p:sp>
      <p:sp>
        <p:nvSpPr>
          <p:cNvPr id="3" name="Content Placeholder 2"/>
          <p:cNvSpPr>
            <a:spLocks noGrp="1"/>
          </p:cNvSpPr>
          <p:nvPr>
            <p:ph sz="quarter" idx="1"/>
          </p:nvPr>
        </p:nvSpPr>
        <p:spPr>
          <a:xfrm>
            <a:off x="301752" y="1527048"/>
            <a:ext cx="5311648" cy="4572000"/>
          </a:xfrm>
        </p:spPr>
        <p:txBody>
          <a:bodyPr/>
          <a:lstStyle/>
          <a:p>
            <a:pPr>
              <a:buNone/>
            </a:pPr>
            <a:r>
              <a:rPr lang="en-US" sz="2800" dirty="0" smtClean="0"/>
              <a:t>   Massive Planetary Change between 1950 and 2000</a:t>
            </a:r>
          </a:p>
          <a:p>
            <a:pPr>
              <a:buNone/>
            </a:pPr>
            <a:endParaRPr lang="en-US" sz="1200" dirty="0" smtClean="0"/>
          </a:p>
          <a:p>
            <a:r>
              <a:rPr lang="en-US" sz="2400" dirty="0" smtClean="0"/>
              <a:t>Population</a:t>
            </a:r>
          </a:p>
          <a:p>
            <a:pPr lvl="1"/>
            <a:r>
              <a:rPr lang="en-US" dirty="0" smtClean="0"/>
              <a:t>population </a:t>
            </a:r>
            <a:r>
              <a:rPr lang="en-US" u="sng" dirty="0" smtClean="0"/>
              <a:t>doubled</a:t>
            </a:r>
          </a:p>
          <a:p>
            <a:pPr lvl="1"/>
            <a:r>
              <a:rPr lang="en-US" dirty="0" smtClean="0"/>
              <a:t>economy grew </a:t>
            </a:r>
            <a:r>
              <a:rPr lang="en-US" u="sng" dirty="0" smtClean="0"/>
              <a:t>seven-fold</a:t>
            </a:r>
          </a:p>
          <a:p>
            <a:r>
              <a:rPr lang="en-US" sz="2400" dirty="0" smtClean="0"/>
              <a:t>Agriculture</a:t>
            </a:r>
          </a:p>
          <a:p>
            <a:pPr lvl="1"/>
            <a:r>
              <a:rPr lang="en-US" dirty="0" smtClean="0"/>
              <a:t>food consumption </a:t>
            </a:r>
            <a:r>
              <a:rPr lang="en-US" u="sng" dirty="0" smtClean="0"/>
              <a:t>tripled</a:t>
            </a:r>
          </a:p>
          <a:p>
            <a:pPr lvl="1"/>
            <a:r>
              <a:rPr lang="en-US" dirty="0" smtClean="0"/>
              <a:t>water use </a:t>
            </a:r>
            <a:r>
              <a:rPr lang="en-US" u="sng" dirty="0" smtClean="0"/>
              <a:t>tripled</a:t>
            </a:r>
          </a:p>
          <a:p>
            <a:r>
              <a:rPr lang="en-US" sz="2400" dirty="0" smtClean="0"/>
              <a:t>Energy use</a:t>
            </a:r>
          </a:p>
          <a:p>
            <a:pPr lvl="1"/>
            <a:r>
              <a:rPr lang="en-US" dirty="0" smtClean="0"/>
              <a:t>fossil fuels increased </a:t>
            </a:r>
            <a:r>
              <a:rPr lang="en-US" u="sng" dirty="0" smtClean="0"/>
              <a:t>four-fold</a:t>
            </a:r>
          </a:p>
        </p:txBody>
      </p:sp>
      <p:pic>
        <p:nvPicPr>
          <p:cNvPr id="5" name="Picture 4"/>
          <p:cNvPicPr>
            <a:picLocks noChangeAspect="1"/>
          </p:cNvPicPr>
          <p:nvPr/>
        </p:nvPicPr>
        <p:blipFill>
          <a:blip r:embed="rId3" cstate="print"/>
          <a:stretch>
            <a:fillRect/>
          </a:stretch>
        </p:blipFill>
        <p:spPr>
          <a:xfrm>
            <a:off x="5295900" y="3543300"/>
            <a:ext cx="3848100" cy="1924050"/>
          </a:xfrm>
          <a:prstGeom prst="rect">
            <a:avLst/>
          </a:prstGeom>
        </p:spPr>
      </p:pic>
      <p:pic>
        <p:nvPicPr>
          <p:cNvPr id="6" name="Picture 5"/>
          <p:cNvPicPr>
            <a:picLocks noChangeAspect="1"/>
          </p:cNvPicPr>
          <p:nvPr/>
        </p:nvPicPr>
        <p:blipFill>
          <a:blip r:embed="rId4" cstate="print"/>
          <a:stretch>
            <a:fillRect/>
          </a:stretch>
        </p:blipFill>
        <p:spPr>
          <a:xfrm>
            <a:off x="7340600" y="0"/>
            <a:ext cx="1803400" cy="2336800"/>
          </a:xfrm>
          <a:prstGeom prst="rect">
            <a:avLst/>
          </a:prstGeom>
        </p:spPr>
      </p:pic>
      <p:pic>
        <p:nvPicPr>
          <p:cNvPr id="7" name="Picture 6"/>
          <p:cNvPicPr>
            <a:picLocks noChangeAspect="1"/>
          </p:cNvPicPr>
          <p:nvPr/>
        </p:nvPicPr>
        <p:blipFill>
          <a:blip r:embed="rId5" cstate="print"/>
          <a:stretch>
            <a:fillRect/>
          </a:stretch>
        </p:blipFill>
        <p:spPr>
          <a:xfrm>
            <a:off x="6163564" y="1826121"/>
            <a:ext cx="2980436" cy="1968164"/>
          </a:xfrm>
          <a:prstGeom prst="rect">
            <a:avLst/>
          </a:prstGeom>
        </p:spPr>
      </p:pic>
      <p:pic>
        <p:nvPicPr>
          <p:cNvPr id="8" name="Picture 7"/>
          <p:cNvPicPr>
            <a:picLocks noChangeAspect="1"/>
          </p:cNvPicPr>
          <p:nvPr/>
        </p:nvPicPr>
        <p:blipFill>
          <a:blip r:embed="rId6" cstate="print"/>
          <a:stretch>
            <a:fillRect/>
          </a:stretch>
        </p:blipFill>
        <p:spPr>
          <a:xfrm>
            <a:off x="6667500" y="5085014"/>
            <a:ext cx="2586228" cy="2028067"/>
          </a:xfrm>
          <a:prstGeom prst="rect">
            <a:avLst/>
          </a:prstGeom>
        </p:spPr>
      </p:pic>
    </p:spTree>
    <p:extLst>
      <p:ext uri="{BB962C8B-B14F-4D97-AF65-F5344CB8AC3E}">
        <p14:creationId xmlns:p14="http://schemas.microsoft.com/office/powerpoint/2010/main" val="279033734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cstate="print"/>
          <a:srcRect/>
          <a:stretch>
            <a:fillRect/>
          </a:stretch>
        </p:blipFill>
        <p:spPr bwMode="auto">
          <a:xfrm>
            <a:off x="857973" y="636270"/>
            <a:ext cx="7220340" cy="5930900"/>
          </a:xfrm>
          <a:prstGeom prst="rect">
            <a:avLst/>
          </a:prstGeom>
          <a:noFill/>
          <a:ln w="9525">
            <a:noFill/>
            <a:miter lim="800000"/>
            <a:headEnd/>
            <a:tailEnd/>
          </a:ln>
          <a:effectLst/>
        </p:spPr>
      </p:pic>
      <p:sp>
        <p:nvSpPr>
          <p:cNvPr id="2" name="Title 1"/>
          <p:cNvSpPr>
            <a:spLocks noGrp="1"/>
          </p:cNvSpPr>
          <p:nvPr>
            <p:ph type="title"/>
          </p:nvPr>
        </p:nvSpPr>
        <p:spPr>
          <a:xfrm>
            <a:off x="301625" y="255957"/>
            <a:ext cx="8534400" cy="567004"/>
          </a:xfrm>
        </p:spPr>
        <p:txBody>
          <a:bodyPr/>
          <a:lstStyle/>
          <a:p>
            <a:r>
              <a:rPr lang="en-US" sz="3200" dirty="0" smtClean="0"/>
              <a:t>The Temporal Dimension</a:t>
            </a:r>
            <a:endParaRPr lang="en-US" sz="3200" dirty="0"/>
          </a:p>
        </p:txBody>
      </p:sp>
      <p:sp>
        <p:nvSpPr>
          <p:cNvPr id="4" name="Rectangle 3"/>
          <p:cNvSpPr/>
          <p:nvPr/>
        </p:nvSpPr>
        <p:spPr>
          <a:xfrm>
            <a:off x="6301426" y="1259840"/>
            <a:ext cx="1513840" cy="4338320"/>
          </a:xfrm>
          <a:prstGeom prst="rect">
            <a:avLst/>
          </a:prstGeom>
          <a:noFill/>
          <a:ln w="12700">
            <a:solidFill>
              <a:schemeClr val="accent3">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301426" y="890508"/>
            <a:ext cx="1513840" cy="369332"/>
          </a:xfrm>
          <a:prstGeom prst="rect">
            <a:avLst/>
          </a:prstGeom>
          <a:noFill/>
        </p:spPr>
        <p:txBody>
          <a:bodyPr wrap="square" rtlCol="0">
            <a:spAutoFit/>
          </a:bodyPr>
          <a:lstStyle/>
          <a:p>
            <a:pPr algn="ctr"/>
            <a:r>
              <a:rPr lang="en-US" dirty="0" smtClean="0">
                <a:solidFill>
                  <a:schemeClr val="accent5">
                    <a:lumMod val="50000"/>
                  </a:schemeClr>
                </a:solidFill>
              </a:rPr>
              <a:t>TerraPop</a:t>
            </a:r>
            <a:endParaRPr lang="en-US" dirty="0">
              <a:solidFill>
                <a:schemeClr val="accent5">
                  <a:lumMod val="50000"/>
                </a:schemeClr>
              </a:solidFill>
            </a:endParaRPr>
          </a:p>
        </p:txBody>
      </p:sp>
    </p:spTree>
    <p:extLst>
      <p:ext uri="{BB962C8B-B14F-4D97-AF65-F5344CB8AC3E}">
        <p14:creationId xmlns:p14="http://schemas.microsoft.com/office/powerpoint/2010/main" val="27059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TerraPop Goals</a:t>
            </a:r>
            <a:endParaRPr lang="en-US" sz="3200" dirty="0"/>
          </a:p>
        </p:txBody>
      </p:sp>
      <p:sp>
        <p:nvSpPr>
          <p:cNvPr id="3" name="Content Placeholder 2"/>
          <p:cNvSpPr>
            <a:spLocks noGrp="1"/>
          </p:cNvSpPr>
          <p:nvPr>
            <p:ph sz="quarter" idx="1"/>
          </p:nvPr>
        </p:nvSpPr>
        <p:spPr>
          <a:xfrm>
            <a:off x="645495" y="2022348"/>
            <a:ext cx="8190530" cy="3044952"/>
          </a:xfrm>
        </p:spPr>
        <p:txBody>
          <a:bodyPr/>
          <a:lstStyle/>
          <a:p>
            <a:pPr>
              <a:buNone/>
            </a:pPr>
            <a:r>
              <a:rPr lang="en-US" sz="2400" dirty="0" smtClean="0"/>
              <a:t>    Provide an organizational and technical framework to preserve, </a:t>
            </a:r>
            <a:r>
              <a:rPr lang="en-US" sz="2400" dirty="0" smtClean="0">
                <a:solidFill>
                  <a:schemeClr val="accent1"/>
                </a:solidFill>
              </a:rPr>
              <a:t>integrate</a:t>
            </a:r>
            <a:r>
              <a:rPr lang="en-US" sz="2400" dirty="0" smtClean="0"/>
              <a:t>, disseminate, and analyze global-scale spatiotemporal data describing population and the environment.</a:t>
            </a:r>
          </a:p>
          <a:p>
            <a:pPr>
              <a:buNone/>
            </a:pPr>
            <a:endParaRPr lang="en-US"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Primary Objective</a:t>
            </a:r>
            <a:endParaRPr lang="en-US" sz="3200" dirty="0"/>
          </a:p>
        </p:txBody>
      </p:sp>
      <p:sp>
        <p:nvSpPr>
          <p:cNvPr id="3" name="Content Placeholder 2"/>
          <p:cNvSpPr>
            <a:spLocks noGrp="1"/>
          </p:cNvSpPr>
          <p:nvPr>
            <p:ph sz="quarter" idx="1"/>
          </p:nvPr>
        </p:nvSpPr>
        <p:spPr>
          <a:xfrm>
            <a:off x="615142" y="1527048"/>
            <a:ext cx="8190530" cy="4572000"/>
          </a:xfrm>
        </p:spPr>
        <p:txBody>
          <a:bodyPr/>
          <a:lstStyle/>
          <a:p>
            <a:pPr>
              <a:buNone/>
            </a:pPr>
            <a:r>
              <a:rPr lang="en-US" sz="2400" dirty="0" smtClean="0"/>
              <a:t>   </a:t>
            </a:r>
            <a:r>
              <a:rPr lang="en-US" sz="2400" dirty="0" smtClean="0"/>
              <a:t>L</a:t>
            </a:r>
            <a:r>
              <a:rPr lang="en-US" sz="2400" dirty="0" smtClean="0"/>
              <a:t>ower </a:t>
            </a:r>
            <a:r>
              <a:rPr lang="en-US" sz="2400" dirty="0"/>
              <a:t>barriers </a:t>
            </a:r>
            <a:r>
              <a:rPr lang="en-US" sz="2400" dirty="0" smtClean="0"/>
              <a:t>to </a:t>
            </a:r>
            <a:r>
              <a:rPr lang="en-US" sz="2400" dirty="0"/>
              <a:t>conducting </a:t>
            </a:r>
            <a:r>
              <a:rPr lang="en-US" sz="2400" dirty="0" smtClean="0"/>
              <a:t>interdisciplinary human-environment </a:t>
            </a:r>
            <a:r>
              <a:rPr lang="en-US" sz="2400" dirty="0"/>
              <a:t>interactions </a:t>
            </a:r>
            <a:r>
              <a:rPr lang="en-US" sz="2400" dirty="0" smtClean="0"/>
              <a:t>research by m</a:t>
            </a:r>
            <a:r>
              <a:rPr lang="en-US" sz="2400" dirty="0" smtClean="0"/>
              <a:t>aking </a:t>
            </a:r>
            <a:r>
              <a:rPr lang="en-US" sz="2400" dirty="0" smtClean="0"/>
              <a:t>data with different formats from different scientific domains easily </a:t>
            </a:r>
            <a:r>
              <a:rPr lang="en-US" sz="2400" dirty="0" smtClean="0"/>
              <a:t>interoperable  </a:t>
            </a:r>
            <a:endParaRPr lang="en-US" sz="2400" dirty="0" smtClean="0"/>
          </a:p>
          <a:p>
            <a:pPr>
              <a:buNone/>
            </a:pPr>
            <a:endParaRPr lang="en-US" sz="2400" dirty="0" smtClean="0"/>
          </a:p>
          <a:p>
            <a:pPr lvl="1">
              <a:buFont typeface="Wingdings" pitchFamily="2" charset="2"/>
              <a:buChar char="§"/>
            </a:pPr>
            <a:r>
              <a:rPr lang="en-US" sz="2400" dirty="0" smtClean="0"/>
              <a:t>Population microdata</a:t>
            </a:r>
          </a:p>
          <a:p>
            <a:pPr lvl="1">
              <a:buFont typeface="Wingdings" pitchFamily="2" charset="2"/>
              <a:buChar char="§"/>
            </a:pPr>
            <a:r>
              <a:rPr lang="en-US" sz="2400" dirty="0" smtClean="0"/>
              <a:t>Government land-use statistics</a:t>
            </a:r>
          </a:p>
          <a:p>
            <a:pPr lvl="1">
              <a:buFont typeface="Wingdings" pitchFamily="2" charset="2"/>
              <a:buChar char="§"/>
            </a:pPr>
            <a:r>
              <a:rPr lang="en-US" sz="2400" dirty="0" smtClean="0"/>
              <a:t>Land cover data from satellite imagery</a:t>
            </a:r>
          </a:p>
          <a:p>
            <a:pPr lvl="1">
              <a:buFont typeface="Wingdings" pitchFamily="2" charset="2"/>
              <a:buChar char="§"/>
            </a:pPr>
            <a:r>
              <a:rPr lang="en-US" sz="2400" dirty="0" smtClean="0"/>
              <a:t>Historical climate records (temperature, precipitation, cloud cover)</a:t>
            </a:r>
          </a:p>
          <a:p>
            <a:pPr marL="0" indent="0">
              <a:buNone/>
            </a:pPr>
            <a:r>
              <a:rPr lang="en-US" sz="2400" dirty="0" smtClean="0"/>
              <a:t>  </a:t>
            </a:r>
            <a:endParaRPr lang="en-US" sz="2400" dirty="0"/>
          </a:p>
        </p:txBody>
      </p:sp>
    </p:spTree>
    <p:extLst>
      <p:ext uri="{BB962C8B-B14F-4D97-AF65-F5344CB8AC3E}">
        <p14:creationId xmlns:p14="http://schemas.microsoft.com/office/powerpoint/2010/main" val="356216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32442</TotalTime>
  <Words>1090</Words>
  <Application>Microsoft Office PowerPoint</Application>
  <PresentationFormat>On-screen Show (4:3)</PresentationFormat>
  <Paragraphs>313</Paragraphs>
  <Slides>43</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Civic</vt:lpstr>
      <vt:lpstr>Document</vt:lpstr>
      <vt:lpstr>PowerPoint Presentation</vt:lpstr>
      <vt:lpstr>PowerPoint Presentation</vt:lpstr>
      <vt:lpstr>PowerPoint Presentation</vt:lpstr>
      <vt:lpstr>The Explosion of Scientific Data</vt:lpstr>
      <vt:lpstr>The Big Challenges</vt:lpstr>
      <vt:lpstr>   Why Population and Environment?</vt:lpstr>
      <vt:lpstr>The Temporal Dimension</vt:lpstr>
      <vt:lpstr>TerraPop Goals</vt:lpstr>
      <vt:lpstr>Primary Objective</vt:lpstr>
      <vt:lpstr>TerraPop Collaborating Organizations</vt:lpstr>
      <vt:lpstr>PowerPoint Presentation</vt:lpstr>
      <vt:lpstr>PowerPoint Presentation</vt:lpstr>
      <vt:lpstr>Data Collection:  Initial Population Data Sources</vt:lpstr>
      <vt:lpstr>PowerPoint Presentation</vt:lpstr>
      <vt:lpstr>The Power of Microdata</vt:lpstr>
      <vt:lpstr>PowerPoint Presentation</vt:lpstr>
      <vt:lpstr>PowerPoint Presentation</vt:lpstr>
      <vt:lpstr>Data Collection:  Initial Sources of Environmental Data</vt:lpstr>
      <vt:lpstr>Land Cover Data</vt:lpstr>
      <vt:lpstr>Land Use Data</vt:lpstr>
      <vt:lpstr>Climate Data</vt:lpstr>
      <vt:lpstr>PowerPoint Presentation</vt:lpstr>
      <vt:lpstr>Three Source Data Formats</vt:lpstr>
      <vt:lpstr>Three Output Formats</vt:lpstr>
      <vt:lpstr>TerraPop Prototype Data Transformations </vt:lpstr>
      <vt:lpstr>Analysis tool needed for microdata conversion</vt:lpstr>
      <vt:lpstr>TerraPop Data Integration</vt:lpstr>
      <vt:lpstr>Integration – Microdata Output</vt:lpstr>
      <vt:lpstr>Integration – Area-Level Output</vt:lpstr>
      <vt:lpstr>Integration – Raster Output</vt:lpstr>
      <vt:lpstr>Data Access System</vt:lpstr>
      <vt:lpstr>Data Access System</vt:lpstr>
      <vt:lpstr>Data Access System</vt:lpstr>
      <vt:lpstr>Data Access System</vt:lpstr>
      <vt:lpstr>Data Access System</vt:lpstr>
      <vt:lpstr>TerraPop Prototype</vt:lpstr>
      <vt:lpstr>PowerPoint Presentation</vt:lpstr>
      <vt:lpstr>Education and Outreach  for the Research Community</vt:lpstr>
      <vt:lpstr>Public Education and Outreach</vt:lpstr>
      <vt:lpstr>PowerPoint Presentation</vt:lpstr>
      <vt:lpstr>Sustainability</vt:lpstr>
      <vt:lpstr>PowerPoint Presentation</vt:lpstr>
      <vt:lpstr>PowerPoint Presentation</vt:lpstr>
    </vt:vector>
  </TitlesOfParts>
  <Company>University of Minnesota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Charlot Meyer User</dc:creator>
  <cp:lastModifiedBy>Tracy A Kugler</cp:lastModifiedBy>
  <cp:revision>273</cp:revision>
  <dcterms:created xsi:type="dcterms:W3CDTF">2010-02-01T02:22:07Z</dcterms:created>
  <dcterms:modified xsi:type="dcterms:W3CDTF">2012-08-23T19:39:51Z</dcterms:modified>
</cp:coreProperties>
</file>